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Default Extension="xlsx" ContentType="application/vnd.openxmlformats-officedocument.spreadsheetml.sheet"/>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65" r:id="rId2"/>
    <p:sldId id="273" r:id="rId3"/>
    <p:sldId id="277" r:id="rId4"/>
    <p:sldId id="279" r:id="rId5"/>
    <p:sldId id="280" r:id="rId6"/>
    <p:sldId id="281" r:id="rId7"/>
    <p:sldId id="284" r:id="rId8"/>
    <p:sldId id="282" r:id="rId9"/>
    <p:sldId id="268" r:id="rId10"/>
    <p:sldId id="283" r:id="rId11"/>
    <p:sldId id="267" r:id="rId12"/>
    <p:sldId id="269" r:id="rId13"/>
    <p:sldId id="285" r:id="rId14"/>
    <p:sldId id="264" r:id="rId15"/>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4B4B4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48" autoAdjust="0"/>
    <p:restoredTop sz="94660"/>
  </p:normalViewPr>
  <p:slideViewPr>
    <p:cSldViewPr>
      <p:cViewPr varScale="1">
        <p:scale>
          <a:sx n="74" d="100"/>
          <a:sy n="74" d="100"/>
        </p:scale>
        <p:origin x="-103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Hoja_de_c_lculo_de_Microsoft_Office_Excel1.xlsx"/></Relationships>
</file>

<file path=ppt/charts/chart1.xml><?xml version="1.0" encoding="utf-8"?>
<c:chartSpace xmlns:c="http://schemas.openxmlformats.org/drawingml/2006/chart" xmlns:a="http://schemas.openxmlformats.org/drawingml/2006/main" xmlns:r="http://schemas.openxmlformats.org/officeDocument/2006/relationships">
  <c:lang val="es-MX"/>
  <c:chart>
    <c:autoTitleDeleted val="1"/>
    <c:plotArea>
      <c:layout/>
      <c:pieChart>
        <c:varyColors val="1"/>
        <c:ser>
          <c:idx val="0"/>
          <c:order val="0"/>
          <c:tx>
            <c:strRef>
              <c:f>Hoja1!$B$1</c:f>
              <c:strCache>
                <c:ptCount val="1"/>
                <c:pt idx="0">
                  <c:v>Ventas</c:v>
                </c:pt>
              </c:strCache>
            </c:strRef>
          </c:tx>
          <c:cat>
            <c:strRef>
              <c:f>Hoja1!$A$2:$A$3</c:f>
              <c:strCache>
                <c:ptCount val="2"/>
                <c:pt idx="0">
                  <c:v>actual admon</c:v>
                </c:pt>
                <c:pt idx="1">
                  <c:v>pasada admon</c:v>
                </c:pt>
              </c:strCache>
            </c:strRef>
          </c:cat>
          <c:val>
            <c:numRef>
              <c:f>Hoja1!$B$2:$B$3</c:f>
              <c:numCache>
                <c:formatCode>General</c:formatCode>
                <c:ptCount val="2"/>
                <c:pt idx="0">
                  <c:v>3718615</c:v>
                </c:pt>
                <c:pt idx="1">
                  <c:v>3283480</c:v>
                </c:pt>
              </c:numCache>
            </c:numRef>
          </c:val>
        </c:ser>
        <c:firstSliceAng val="0"/>
      </c:pieChart>
    </c:plotArea>
    <c:plotVisOnly val="1"/>
  </c:chart>
  <c:txPr>
    <a:bodyPr/>
    <a:lstStyle/>
    <a:p>
      <a:pPr>
        <a:defRPr sz="1800"/>
      </a:pPr>
      <a:endParaRPr lang="es-MX"/>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A94F86D8-EBD6-46B3-93E6-EAEE30AE42D6}" type="datetimeFigureOut">
              <a:rPr lang="es-MX"/>
              <a:pPr>
                <a:defRPr/>
              </a:pPr>
              <a:t>25/05/2011</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MX" noProof="0" smtClean="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MX" noProof="0" smtClean="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2CDF6B9C-C888-4636-BA8C-10114A7C7E9A}" type="slidenum">
              <a:rPr lang="es-MX"/>
              <a:pPr>
                <a:defRPr/>
              </a:pPr>
              <a:t>‹Nº›</a:t>
            </a:fld>
            <a:endParaRPr lang="es-MX"/>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4339"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MX" smtClean="0"/>
          </a:p>
        </p:txBody>
      </p:sp>
      <p:sp>
        <p:nvSpPr>
          <p:cNvPr id="14340"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E8CCA8B-10F9-4A14-8C52-FE66233B485E}" type="slidenum">
              <a:rPr lang="es-ES" smtClean="0"/>
              <a:pPr/>
              <a:t>1</a:t>
            </a:fld>
            <a:endParaRPr lang="es-E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pPr>
              <a:defRPr/>
            </a:pPr>
            <a:fld id="{955E56E7-FED9-42D3-9636-365EAFA5AFB9}" type="slidenum">
              <a:rPr lang="es-ES" smtClean="0"/>
              <a:pPr>
                <a:defRPr/>
              </a:pPr>
              <a:t>2</a:t>
            </a:fld>
            <a:endParaRPr lang="es-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pPr>
              <a:defRPr/>
            </a:pPr>
            <a:fld id="{955E56E7-FED9-42D3-9636-365EAFA5AFB9}" type="slidenum">
              <a:rPr lang="es-ES" smtClean="0"/>
              <a:pPr>
                <a:defRPr/>
              </a:pPr>
              <a:t>3</a:t>
            </a:fld>
            <a:endParaRPr lang="es-E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pPr>
              <a:defRPr/>
            </a:pPr>
            <a:fld id="{955E56E7-FED9-42D3-9636-365EAFA5AFB9}" type="slidenum">
              <a:rPr lang="es-ES" smtClean="0"/>
              <a:pPr>
                <a:defRPr/>
              </a:pPr>
              <a:t>4</a:t>
            </a:fld>
            <a:endParaRPr lang="es-E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pPr>
              <a:defRPr/>
            </a:pPr>
            <a:fld id="{955E56E7-FED9-42D3-9636-365EAFA5AFB9}" type="slidenum">
              <a:rPr lang="es-ES" smtClean="0"/>
              <a:pPr>
                <a:defRPr/>
              </a:pPr>
              <a:t>5</a:t>
            </a:fld>
            <a:endParaRPr lang="es-E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pPr>
              <a:defRPr/>
            </a:pPr>
            <a:fld id="{955E56E7-FED9-42D3-9636-365EAFA5AFB9}" type="slidenum">
              <a:rPr lang="es-ES" smtClean="0"/>
              <a:pPr>
                <a:defRPr/>
              </a:pPr>
              <a:t>6</a:t>
            </a:fld>
            <a:endParaRPr lang="es-E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pPr>
              <a:defRPr/>
            </a:pPr>
            <a:fld id="{955E56E7-FED9-42D3-9636-365EAFA5AFB9}" type="slidenum">
              <a:rPr lang="es-ES" smtClean="0"/>
              <a:pPr>
                <a:defRPr/>
              </a:pPr>
              <a:t>7</a:t>
            </a:fld>
            <a:endParaRPr lang="es-E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pPr>
              <a:defRPr/>
            </a:pPr>
            <a:fld id="{955E56E7-FED9-42D3-9636-365EAFA5AFB9}" type="slidenum">
              <a:rPr lang="es-ES" smtClean="0"/>
              <a:pPr>
                <a:defRPr/>
              </a:pPr>
              <a:t>8</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MX"/>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092C66FE-9875-45D8-8BD0-A4EC33314F6A}" type="slidenum">
              <a:rPr lang="es-ES"/>
              <a:pPr>
                <a:defRPr/>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9E7EE361-1521-4AB6-8B57-F40DB9D1845A}" type="slidenum">
              <a:rPr lang="es-ES"/>
              <a:pPr>
                <a:defRPr/>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722049FA-FA10-4807-BB70-1D3963B26466}" type="slidenum">
              <a:rPr lang="es-ES"/>
              <a:pPr>
                <a:defRPr/>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F9A8A629-6AFA-4466-86B3-262BA165B861}" type="slidenum">
              <a:rPr lang="es-ES"/>
              <a:pPr>
                <a:defRPr/>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0D04372C-197E-4DDC-AC6B-4D8942C2074F}" type="slidenum">
              <a:rPr lang="es-ES"/>
              <a:pPr>
                <a:defRPr/>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7A084741-4CA8-4F1E-ABD0-0FE146C31308}" type="slidenum">
              <a:rPr lang="es-ES"/>
              <a:pPr>
                <a:defRPr/>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Rectangle 4"/>
          <p:cNvSpPr>
            <a:spLocks noGrp="1" noChangeArrowheads="1"/>
          </p:cNvSpPr>
          <p:nvPr>
            <p:ph type="dt" sz="half" idx="10"/>
          </p:nvPr>
        </p:nvSpPr>
        <p:spPr>
          <a:ln/>
        </p:spPr>
        <p:txBody>
          <a:bodyPr/>
          <a:lstStyle>
            <a:lvl1pPr>
              <a:defRPr/>
            </a:lvl1pPr>
          </a:lstStyle>
          <a:p>
            <a:pPr>
              <a:defRPr/>
            </a:pPr>
            <a:endParaRPr lang="es-ES"/>
          </a:p>
        </p:txBody>
      </p:sp>
      <p:sp>
        <p:nvSpPr>
          <p:cNvPr id="8" name="Rectangle 5"/>
          <p:cNvSpPr>
            <a:spLocks noGrp="1" noChangeArrowheads="1"/>
          </p:cNvSpPr>
          <p:nvPr>
            <p:ph type="ftr" sz="quarter" idx="11"/>
          </p:nvPr>
        </p:nvSpPr>
        <p:spPr>
          <a:ln/>
        </p:spPr>
        <p:txBody>
          <a:bodyPr/>
          <a:lstStyle>
            <a:lvl1pPr>
              <a:defRPr/>
            </a:lvl1pPr>
          </a:lstStyle>
          <a:p>
            <a:pPr>
              <a:defRPr/>
            </a:pPr>
            <a:endParaRPr lang="es-ES"/>
          </a:p>
        </p:txBody>
      </p:sp>
      <p:sp>
        <p:nvSpPr>
          <p:cNvPr id="9" name="Rectangle 6"/>
          <p:cNvSpPr>
            <a:spLocks noGrp="1" noChangeArrowheads="1"/>
          </p:cNvSpPr>
          <p:nvPr>
            <p:ph type="sldNum" sz="quarter" idx="12"/>
          </p:nvPr>
        </p:nvSpPr>
        <p:spPr>
          <a:ln/>
        </p:spPr>
        <p:txBody>
          <a:bodyPr/>
          <a:lstStyle>
            <a:lvl1pPr>
              <a:defRPr/>
            </a:lvl1pPr>
          </a:lstStyle>
          <a:p>
            <a:pPr>
              <a:defRPr/>
            </a:pPr>
            <a:fld id="{D49161D1-B201-4DE6-AF86-F4E9C0ED274F}" type="slidenum">
              <a:rPr lang="es-ES"/>
              <a:pPr>
                <a:defRPr/>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Rectangle 4"/>
          <p:cNvSpPr>
            <a:spLocks noGrp="1" noChangeArrowheads="1"/>
          </p:cNvSpPr>
          <p:nvPr>
            <p:ph type="dt" sz="half" idx="10"/>
          </p:nvPr>
        </p:nvSpPr>
        <p:spPr>
          <a:ln/>
        </p:spPr>
        <p:txBody>
          <a:bodyPr/>
          <a:lstStyle>
            <a:lvl1pPr>
              <a:defRPr/>
            </a:lvl1pPr>
          </a:lstStyle>
          <a:p>
            <a:pPr>
              <a:defRPr/>
            </a:pPr>
            <a:endParaRPr lang="es-ES"/>
          </a:p>
        </p:txBody>
      </p:sp>
      <p:sp>
        <p:nvSpPr>
          <p:cNvPr id="4" name="Rectangle 5"/>
          <p:cNvSpPr>
            <a:spLocks noGrp="1" noChangeArrowheads="1"/>
          </p:cNvSpPr>
          <p:nvPr>
            <p:ph type="ftr" sz="quarter" idx="11"/>
          </p:nvPr>
        </p:nvSpPr>
        <p:spPr>
          <a:ln/>
        </p:spPr>
        <p:txBody>
          <a:bodyPr/>
          <a:lstStyle>
            <a:lvl1pPr>
              <a:defRPr/>
            </a:lvl1pPr>
          </a:lstStyle>
          <a:p>
            <a:pPr>
              <a:defRPr/>
            </a:pPr>
            <a:endParaRPr lang="es-ES"/>
          </a:p>
        </p:txBody>
      </p:sp>
      <p:sp>
        <p:nvSpPr>
          <p:cNvPr id="5" name="Rectangle 6"/>
          <p:cNvSpPr>
            <a:spLocks noGrp="1" noChangeArrowheads="1"/>
          </p:cNvSpPr>
          <p:nvPr>
            <p:ph type="sldNum" sz="quarter" idx="12"/>
          </p:nvPr>
        </p:nvSpPr>
        <p:spPr>
          <a:ln/>
        </p:spPr>
        <p:txBody>
          <a:bodyPr/>
          <a:lstStyle>
            <a:lvl1pPr>
              <a:defRPr/>
            </a:lvl1pPr>
          </a:lstStyle>
          <a:p>
            <a:pPr>
              <a:defRPr/>
            </a:pPr>
            <a:fld id="{7D4EB6C7-0BE1-4085-94BA-4D62F1180B66}" type="slidenum">
              <a:rPr lang="es-ES"/>
              <a:pPr>
                <a:defRPr/>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p>
        </p:txBody>
      </p:sp>
      <p:sp>
        <p:nvSpPr>
          <p:cNvPr id="3" name="Rectangle 5"/>
          <p:cNvSpPr>
            <a:spLocks noGrp="1" noChangeArrowheads="1"/>
          </p:cNvSpPr>
          <p:nvPr>
            <p:ph type="ftr" sz="quarter" idx="11"/>
          </p:nvPr>
        </p:nvSpPr>
        <p:spPr>
          <a:ln/>
        </p:spPr>
        <p:txBody>
          <a:bodyPr/>
          <a:lstStyle>
            <a:lvl1pPr>
              <a:defRPr/>
            </a:lvl1pPr>
          </a:lstStyle>
          <a:p>
            <a:pPr>
              <a:defRPr/>
            </a:pPr>
            <a:endParaRPr lang="es-ES"/>
          </a:p>
        </p:txBody>
      </p:sp>
      <p:sp>
        <p:nvSpPr>
          <p:cNvPr id="4" name="Rectangle 6"/>
          <p:cNvSpPr>
            <a:spLocks noGrp="1" noChangeArrowheads="1"/>
          </p:cNvSpPr>
          <p:nvPr>
            <p:ph type="sldNum" sz="quarter" idx="12"/>
          </p:nvPr>
        </p:nvSpPr>
        <p:spPr>
          <a:ln/>
        </p:spPr>
        <p:txBody>
          <a:bodyPr/>
          <a:lstStyle>
            <a:lvl1pPr>
              <a:defRPr/>
            </a:lvl1pPr>
          </a:lstStyle>
          <a:p>
            <a:pPr>
              <a:defRPr/>
            </a:pPr>
            <a:fld id="{B3C7D535-6D6A-4B77-85EA-A15C4ABC4A4C}" type="slidenum">
              <a:rPr lang="es-ES"/>
              <a:pPr>
                <a:defRPr/>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68129422-16A2-42AC-8B90-5B12326FDE54}" type="slidenum">
              <a:rPr lang="es-ES"/>
              <a:pPr>
                <a:defRPr/>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MX"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7738491D-7FCD-49B4-966D-51AE2149FEFD}" type="slidenum">
              <a:rPr lang="es-ES"/>
              <a:pPr>
                <a:defRPr/>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s-E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s-E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A868A50B-C481-4692-95EB-8C7FB2E6C710}" type="slidenum">
              <a:rPr lang="es-ES"/>
              <a:pPr>
                <a:defRPr/>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image" Target="../media/image9.jpeg"/><Relationship Id="rId13" Type="http://schemas.openxmlformats.org/officeDocument/2006/relationships/image" Target="../media/image14.jpeg"/><Relationship Id="rId3" Type="http://schemas.openxmlformats.org/officeDocument/2006/relationships/image" Target="../media/image2.png"/><Relationship Id="rId7" Type="http://schemas.openxmlformats.org/officeDocument/2006/relationships/image" Target="../media/image8.jpeg"/><Relationship Id="rId12" Type="http://schemas.openxmlformats.org/officeDocument/2006/relationships/image" Target="../media/image13.jpe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7.jpeg"/><Relationship Id="rId11" Type="http://schemas.openxmlformats.org/officeDocument/2006/relationships/image" Target="../media/image12.jpeg"/><Relationship Id="rId5" Type="http://schemas.openxmlformats.org/officeDocument/2006/relationships/image" Target="../media/image6.jpeg"/><Relationship Id="rId10" Type="http://schemas.openxmlformats.org/officeDocument/2006/relationships/image" Target="../media/image11.jpeg"/><Relationship Id="rId4" Type="http://schemas.openxmlformats.org/officeDocument/2006/relationships/image" Target="../media/image5.jpeg"/><Relationship Id="rId9" Type="http://schemas.openxmlformats.org/officeDocument/2006/relationships/image" Target="../media/image10.jpeg"/></Relationships>
</file>

<file path=ppt/slides/_rels/slide7.xml.rels><?xml version="1.0" encoding="UTF-8" standalone="yes"?>
<Relationships xmlns="http://schemas.openxmlformats.org/package/2006/relationships"><Relationship Id="rId8" Type="http://schemas.openxmlformats.org/officeDocument/2006/relationships/image" Target="../media/image16.jpeg"/><Relationship Id="rId3" Type="http://schemas.openxmlformats.org/officeDocument/2006/relationships/image" Target="../media/image2.png"/><Relationship Id="rId7" Type="http://schemas.openxmlformats.org/officeDocument/2006/relationships/image" Target="../media/image15.jpe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13.jpeg"/><Relationship Id="rId5" Type="http://schemas.openxmlformats.org/officeDocument/2006/relationships/image" Target="../media/image5.jpeg"/><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0" y="4743450"/>
            <a:ext cx="9144000" cy="381000"/>
          </a:xfrm>
          <a:prstGeom prst="rect">
            <a:avLst/>
          </a:prstGeom>
          <a:noFill/>
          <a:ln w="9525">
            <a:noFill/>
            <a:miter lim="800000"/>
            <a:headEnd/>
            <a:tailEnd/>
          </a:ln>
        </p:spPr>
        <p:txBody>
          <a:bodyPr/>
          <a:lstStyle/>
          <a:p>
            <a:pPr algn="ctr"/>
            <a:r>
              <a:rPr lang="es-MX" altLang="en-US" sz="3200" b="1"/>
              <a:t>Subsecretaría de Educación Superior </a:t>
            </a:r>
            <a:endParaRPr lang="es-MX" altLang="en-US" sz="3200"/>
          </a:p>
        </p:txBody>
      </p:sp>
      <p:sp>
        <p:nvSpPr>
          <p:cNvPr id="2051" name="Text Box 3"/>
          <p:cNvSpPr txBox="1">
            <a:spLocks noChangeArrowheads="1"/>
          </p:cNvSpPr>
          <p:nvPr/>
        </p:nvSpPr>
        <p:spPr bwMode="auto">
          <a:xfrm>
            <a:off x="685800" y="5657850"/>
            <a:ext cx="7772400" cy="908050"/>
          </a:xfrm>
          <a:prstGeom prst="rect">
            <a:avLst/>
          </a:prstGeom>
          <a:noFill/>
          <a:ln w="12700" cap="sq">
            <a:noFill/>
            <a:miter lim="800000"/>
            <a:headEnd/>
            <a:tailEnd/>
          </a:ln>
        </p:spPr>
        <p:txBody>
          <a:bodyPr>
            <a:spAutoFit/>
          </a:bodyPr>
          <a:lstStyle/>
          <a:p>
            <a:pPr algn="ctr">
              <a:spcBef>
                <a:spcPct val="50000"/>
              </a:spcBef>
              <a:buClr>
                <a:schemeClr val="tx2"/>
              </a:buClr>
              <a:buFont typeface="Wingdings" pitchFamily="2" charset="2"/>
              <a:buNone/>
            </a:pPr>
            <a:r>
              <a:rPr lang="es-MX" sz="3200" dirty="0"/>
              <a:t>Dirección General de Profesiones</a:t>
            </a:r>
          </a:p>
          <a:p>
            <a:pPr algn="r">
              <a:spcBef>
                <a:spcPct val="50000"/>
              </a:spcBef>
              <a:buClr>
                <a:schemeClr val="tx2"/>
              </a:buClr>
              <a:buFont typeface="Wingdings" pitchFamily="2" charset="2"/>
              <a:buNone/>
            </a:pPr>
            <a:r>
              <a:rPr lang="es-MX" sz="1400" dirty="0" smtClean="0"/>
              <a:t>MAYO </a:t>
            </a:r>
            <a:r>
              <a:rPr lang="es-MX" sz="1400" dirty="0"/>
              <a:t>2011</a:t>
            </a:r>
            <a:endParaRPr lang="es-ES" sz="1400" dirty="0"/>
          </a:p>
        </p:txBody>
      </p:sp>
      <p:sp>
        <p:nvSpPr>
          <p:cNvPr id="2052" name="Rectangle 4"/>
          <p:cNvSpPr>
            <a:spLocks noChangeArrowheads="1"/>
          </p:cNvSpPr>
          <p:nvPr/>
        </p:nvSpPr>
        <p:spPr bwMode="auto">
          <a:xfrm>
            <a:off x="1143000" y="5429250"/>
            <a:ext cx="6858000" cy="76200"/>
          </a:xfrm>
          <a:prstGeom prst="rect">
            <a:avLst/>
          </a:prstGeom>
          <a:solidFill>
            <a:srgbClr val="FF6600"/>
          </a:solidFill>
          <a:ln w="12700" cap="sq">
            <a:noFill/>
            <a:miter lim="800000"/>
            <a:headEnd/>
            <a:tailEnd/>
          </a:ln>
        </p:spPr>
        <p:txBody>
          <a:bodyPr wrap="none" anchor="ctr">
            <a:spAutoFit/>
          </a:bodyPr>
          <a:lstStyle/>
          <a:p>
            <a:endParaRPr lang="es-MX"/>
          </a:p>
        </p:txBody>
      </p:sp>
      <p:pic>
        <p:nvPicPr>
          <p:cNvPr id="2053" name="Picture 5" descr="logo sep nuevo 2"/>
          <p:cNvPicPr>
            <a:picLocks noChangeAspect="1" noChangeArrowheads="1"/>
          </p:cNvPicPr>
          <p:nvPr/>
        </p:nvPicPr>
        <p:blipFill>
          <a:blip r:embed="rId3" cstate="print"/>
          <a:srcRect/>
          <a:stretch>
            <a:fillRect/>
          </a:stretch>
        </p:blipFill>
        <p:spPr bwMode="auto">
          <a:xfrm>
            <a:off x="3132138" y="333375"/>
            <a:ext cx="2800350" cy="42005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Título"/>
          <p:cNvSpPr>
            <a:spLocks noGrp="1"/>
          </p:cNvSpPr>
          <p:nvPr>
            <p:ph type="ctrTitle"/>
          </p:nvPr>
        </p:nvSpPr>
        <p:spPr/>
        <p:txBody>
          <a:bodyPr/>
          <a:lstStyle/>
          <a:p>
            <a:r>
              <a:rPr lang="es-MX" dirty="0" smtClean="0"/>
              <a:t/>
            </a:r>
            <a:br>
              <a:rPr lang="es-MX" dirty="0" smtClean="0"/>
            </a:br>
            <a:endParaRPr lang="es-MX" dirty="0" smtClean="0"/>
          </a:p>
        </p:txBody>
      </p:sp>
      <p:sp>
        <p:nvSpPr>
          <p:cNvPr id="7" name="6 Rectángulo"/>
          <p:cNvSpPr/>
          <p:nvPr/>
        </p:nvSpPr>
        <p:spPr bwMode="auto">
          <a:xfrm>
            <a:off x="-32" y="0"/>
            <a:ext cx="7072330" cy="1071546"/>
          </a:xfrm>
          <a:prstGeom prst="rect">
            <a:avLst/>
          </a:prstGeom>
          <a:solidFill>
            <a:schemeClr val="bg1">
              <a:lumMod val="95000"/>
            </a:schemeClr>
          </a:solidFill>
          <a:ln w="12700" cap="sq" cmpd="sng" algn="ctr">
            <a:no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800" b="0" i="0" u="none" strike="noStrike" cap="none" normalizeH="0" baseline="0" smtClean="0">
              <a:ln>
                <a:noFill/>
              </a:ln>
              <a:solidFill>
                <a:schemeClr val="tx1"/>
              </a:solidFill>
              <a:effectLst/>
              <a:latin typeface="Arial" charset="0"/>
            </a:endParaRPr>
          </a:p>
        </p:txBody>
      </p:sp>
      <p:pic>
        <p:nvPicPr>
          <p:cNvPr id="17" name="Picture 3" descr="logosep_act"/>
          <p:cNvPicPr>
            <a:picLocks noChangeAspect="1" noChangeArrowheads="1"/>
          </p:cNvPicPr>
          <p:nvPr/>
        </p:nvPicPr>
        <p:blipFill>
          <a:blip r:embed="rId2" cstate="print"/>
          <a:srcRect/>
          <a:stretch>
            <a:fillRect/>
          </a:stretch>
        </p:blipFill>
        <p:spPr bwMode="auto">
          <a:xfrm>
            <a:off x="7092950" y="0"/>
            <a:ext cx="2051050" cy="1073150"/>
          </a:xfrm>
          <a:prstGeom prst="rect">
            <a:avLst/>
          </a:prstGeom>
          <a:noFill/>
          <a:ln w="9525">
            <a:noFill/>
            <a:miter lim="800000"/>
            <a:headEnd/>
            <a:tailEnd/>
          </a:ln>
        </p:spPr>
      </p:pic>
      <p:sp>
        <p:nvSpPr>
          <p:cNvPr id="8" name="Rectangle 2"/>
          <p:cNvSpPr>
            <a:spLocks noChangeArrowheads="1"/>
          </p:cNvSpPr>
          <p:nvPr/>
        </p:nvSpPr>
        <p:spPr bwMode="auto">
          <a:xfrm>
            <a:off x="34925" y="76200"/>
            <a:ext cx="6934200" cy="830997"/>
          </a:xfrm>
          <a:prstGeom prst="rect">
            <a:avLst/>
          </a:prstGeom>
          <a:noFill/>
          <a:ln w="9525">
            <a:noFill/>
            <a:miter lim="800000"/>
            <a:headEnd/>
            <a:tailEnd/>
          </a:ln>
        </p:spPr>
        <p:txBody>
          <a:bodyPr>
            <a:spAutoFit/>
          </a:bodyPr>
          <a:lstStyle/>
          <a:p>
            <a:pPr marL="457200" indent="-457200" algn="just"/>
            <a:r>
              <a:rPr lang="es-ES" sz="2400" dirty="0" smtClean="0">
                <a:solidFill>
                  <a:schemeClr val="bg1">
                    <a:lumMod val="50000"/>
                  </a:schemeClr>
                </a:solidFill>
                <a:latin typeface="Impact" pitchFamily="34" charset="0"/>
              </a:rPr>
              <a:t>Programa 10 instituciones con Procesos, trámites o servicios críticos en la A. P. F. 2007- 2008</a:t>
            </a:r>
          </a:p>
        </p:txBody>
      </p:sp>
      <p:sp>
        <p:nvSpPr>
          <p:cNvPr id="9" name="Text Box 6"/>
          <p:cNvSpPr txBox="1">
            <a:spLocks noGrp="1" noChangeArrowheads="1"/>
          </p:cNvSpPr>
          <p:nvPr>
            <p:ph type="subTitle" idx="1"/>
          </p:nvPr>
        </p:nvSpPr>
        <p:spPr bwMode="auto">
          <a:xfrm>
            <a:off x="683568" y="2564904"/>
            <a:ext cx="7776864" cy="2308324"/>
          </a:xfrm>
          <a:prstGeom prst="rect">
            <a:avLst/>
          </a:prstGeom>
          <a:noFill/>
          <a:ln w="9525">
            <a:noFill/>
            <a:miter lim="800000"/>
            <a:headEnd/>
            <a:tailEnd/>
          </a:ln>
        </p:spPr>
        <p:txBody>
          <a:bodyPr wrap="square">
            <a:spAutoFit/>
          </a:bodyPr>
          <a:lstStyle/>
          <a:p>
            <a:pPr algn="just">
              <a:defRPr/>
            </a:pPr>
            <a:r>
              <a:rPr lang="es-ES_tradnl" sz="1800" dirty="0" smtClean="0"/>
              <a:t>Programa en  el que  participan únicamente 10 unidades administrativas de toda  la Administración Pública Federal.</a:t>
            </a:r>
          </a:p>
          <a:p>
            <a:pPr algn="just">
              <a:defRPr/>
            </a:pPr>
            <a:endParaRPr lang="es-ES_tradnl" sz="1800" dirty="0" smtClean="0"/>
          </a:p>
          <a:p>
            <a:pPr algn="just">
              <a:defRPr/>
            </a:pPr>
            <a:r>
              <a:rPr lang="es-ES_tradnl" sz="1800" dirty="0" smtClean="0"/>
              <a:t>La Dirección General de Profesiones señala:</a:t>
            </a:r>
          </a:p>
          <a:p>
            <a:pPr algn="just">
              <a:defRPr/>
            </a:pPr>
            <a:endParaRPr lang="es-ES_tradnl" sz="1800" dirty="0" smtClean="0"/>
          </a:p>
          <a:p>
            <a:pPr algn="just">
              <a:defRPr/>
            </a:pPr>
            <a:r>
              <a:rPr lang="es-ES_tradnl" sz="1800" i="1" dirty="0" smtClean="0"/>
              <a:t>	“Es indispensable estandarizar las políticas de emisión, </a:t>
            </a:r>
          </a:p>
          <a:p>
            <a:pPr algn="just">
              <a:defRPr/>
            </a:pPr>
            <a:r>
              <a:rPr lang="es-ES_tradnl" sz="1800" i="1" dirty="0" smtClean="0"/>
              <a:t>	control y validación de documentos académicos.”</a:t>
            </a:r>
            <a:endParaRPr lang="es-ES_tradnl" sz="1800" i="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Título"/>
          <p:cNvSpPr>
            <a:spLocks noGrp="1"/>
          </p:cNvSpPr>
          <p:nvPr>
            <p:ph type="ctrTitle"/>
          </p:nvPr>
        </p:nvSpPr>
        <p:spPr/>
        <p:txBody>
          <a:bodyPr/>
          <a:lstStyle/>
          <a:p>
            <a:r>
              <a:rPr lang="es-MX" smtClean="0"/>
              <a:t/>
            </a:r>
            <a:br>
              <a:rPr lang="es-MX" smtClean="0"/>
            </a:br>
            <a:endParaRPr lang="es-MX" smtClean="0"/>
          </a:p>
        </p:txBody>
      </p:sp>
      <p:sp>
        <p:nvSpPr>
          <p:cNvPr id="6" name="5 Rectángulo"/>
          <p:cNvSpPr/>
          <p:nvPr/>
        </p:nvSpPr>
        <p:spPr bwMode="auto">
          <a:xfrm>
            <a:off x="-32" y="0"/>
            <a:ext cx="7072330" cy="1071546"/>
          </a:xfrm>
          <a:prstGeom prst="rect">
            <a:avLst/>
          </a:prstGeom>
          <a:solidFill>
            <a:schemeClr val="bg1">
              <a:lumMod val="95000"/>
            </a:schemeClr>
          </a:solidFill>
          <a:ln w="12700" cap="sq" cmpd="sng" algn="ctr">
            <a:no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800" b="0" i="0" u="none" strike="noStrike" cap="none" normalizeH="0" baseline="0" smtClean="0">
              <a:ln>
                <a:noFill/>
              </a:ln>
              <a:solidFill>
                <a:schemeClr val="tx1"/>
              </a:solidFill>
              <a:effectLst/>
              <a:latin typeface="Arial" charset="0"/>
            </a:endParaRPr>
          </a:p>
        </p:txBody>
      </p:sp>
      <p:pic>
        <p:nvPicPr>
          <p:cNvPr id="16" name="Picture 3" descr="logosep_act"/>
          <p:cNvPicPr>
            <a:picLocks noChangeAspect="1" noChangeArrowheads="1"/>
          </p:cNvPicPr>
          <p:nvPr/>
        </p:nvPicPr>
        <p:blipFill>
          <a:blip r:embed="rId2" cstate="print"/>
          <a:srcRect/>
          <a:stretch>
            <a:fillRect/>
          </a:stretch>
        </p:blipFill>
        <p:spPr bwMode="auto">
          <a:xfrm>
            <a:off x="7092950" y="0"/>
            <a:ext cx="2051050" cy="1073150"/>
          </a:xfrm>
          <a:prstGeom prst="rect">
            <a:avLst/>
          </a:prstGeom>
          <a:noFill/>
          <a:ln w="9525">
            <a:noFill/>
            <a:miter lim="800000"/>
            <a:headEnd/>
            <a:tailEnd/>
          </a:ln>
        </p:spPr>
      </p:pic>
      <p:sp>
        <p:nvSpPr>
          <p:cNvPr id="7" name="6 Subtítulo"/>
          <p:cNvSpPr>
            <a:spLocks noGrp="1"/>
          </p:cNvSpPr>
          <p:nvPr>
            <p:ph type="subTitle" idx="1"/>
          </p:nvPr>
        </p:nvSpPr>
        <p:spPr>
          <a:xfrm>
            <a:off x="1043608" y="1772816"/>
            <a:ext cx="7128792" cy="1752600"/>
          </a:xfrm>
        </p:spPr>
        <p:txBody>
          <a:bodyPr/>
          <a:lstStyle/>
          <a:p>
            <a:r>
              <a:rPr lang="es-MX" sz="1800" b="1" dirty="0" smtClean="0"/>
              <a:t>ACUERDO R.23ª.17. : </a:t>
            </a:r>
          </a:p>
          <a:p>
            <a:endParaRPr lang="es-MX" sz="1800" b="1" dirty="0" smtClean="0"/>
          </a:p>
          <a:p>
            <a:pPr algn="just"/>
            <a:r>
              <a:rPr lang="es-MX" sz="1800" dirty="0" smtClean="0"/>
              <a:t>El CONAEDU acuerda que, a fin de avanzar en la integración y consolidación de un registro nacional y los registros estatales de emisión, validación e inscripción de documentos académicos del tipo superior, las autoridades educativas estatales que así lo decidan, adopten el Programa de Validación Electrónica de documentación académica de la Dirección General de Profesiones, para lo cual establecerán la coordinación necesaria con la Subsecretaría de Educación Superior de la SEP.</a:t>
            </a:r>
          </a:p>
          <a:p>
            <a:endParaRPr lang="es-MX" sz="1800" dirty="0"/>
          </a:p>
        </p:txBody>
      </p:sp>
      <p:sp>
        <p:nvSpPr>
          <p:cNvPr id="8" name="Rectangle 2"/>
          <p:cNvSpPr>
            <a:spLocks noChangeArrowheads="1"/>
          </p:cNvSpPr>
          <p:nvPr/>
        </p:nvSpPr>
        <p:spPr bwMode="auto">
          <a:xfrm>
            <a:off x="34925" y="76200"/>
            <a:ext cx="6934200" cy="523220"/>
          </a:xfrm>
          <a:prstGeom prst="rect">
            <a:avLst/>
          </a:prstGeom>
          <a:noFill/>
          <a:ln w="9525">
            <a:noFill/>
            <a:miter lim="800000"/>
            <a:headEnd/>
            <a:tailEnd/>
          </a:ln>
        </p:spPr>
        <p:txBody>
          <a:bodyPr>
            <a:spAutoFit/>
          </a:bodyPr>
          <a:lstStyle/>
          <a:p>
            <a:pPr>
              <a:buFont typeface="Wingdings" pitchFamily="2" charset="2"/>
              <a:buNone/>
            </a:pPr>
            <a:r>
              <a:rPr lang="es-MX" sz="2800" spc="300" dirty="0" smtClean="0">
                <a:solidFill>
                  <a:schemeClr val="bg1">
                    <a:lumMod val="50000"/>
                  </a:schemeClr>
                </a:solidFill>
                <a:latin typeface="Impact" pitchFamily="34" charset="0"/>
              </a:rPr>
              <a:t>REUNIÓN DE CONAEDU 2008</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bwMode="auto">
          <a:xfrm>
            <a:off x="-32" y="0"/>
            <a:ext cx="7072330" cy="1071546"/>
          </a:xfrm>
          <a:prstGeom prst="rect">
            <a:avLst/>
          </a:prstGeom>
          <a:solidFill>
            <a:schemeClr val="bg1">
              <a:lumMod val="95000"/>
            </a:schemeClr>
          </a:solidFill>
          <a:ln w="12700" cap="sq" cmpd="sng" algn="ctr">
            <a:no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800" b="0" i="0" u="none" strike="noStrike" cap="none" normalizeH="0" baseline="0" smtClean="0">
              <a:ln>
                <a:noFill/>
              </a:ln>
              <a:solidFill>
                <a:schemeClr val="tx1"/>
              </a:solidFill>
              <a:effectLst/>
              <a:latin typeface="Arial" charset="0"/>
            </a:endParaRPr>
          </a:p>
        </p:txBody>
      </p:sp>
      <p:pic>
        <p:nvPicPr>
          <p:cNvPr id="16" name="Picture 3" descr="logosep_act"/>
          <p:cNvPicPr>
            <a:picLocks noChangeAspect="1" noChangeArrowheads="1"/>
          </p:cNvPicPr>
          <p:nvPr/>
        </p:nvPicPr>
        <p:blipFill>
          <a:blip r:embed="rId2" cstate="print"/>
          <a:srcRect/>
          <a:stretch>
            <a:fillRect/>
          </a:stretch>
        </p:blipFill>
        <p:spPr bwMode="auto">
          <a:xfrm>
            <a:off x="7092950" y="0"/>
            <a:ext cx="2051050" cy="1073150"/>
          </a:xfrm>
          <a:prstGeom prst="rect">
            <a:avLst/>
          </a:prstGeom>
          <a:noFill/>
          <a:ln w="9525">
            <a:noFill/>
            <a:miter lim="800000"/>
            <a:headEnd/>
            <a:tailEnd/>
          </a:ln>
        </p:spPr>
      </p:pic>
      <p:sp>
        <p:nvSpPr>
          <p:cNvPr id="5" name="4 Subtítulo"/>
          <p:cNvSpPr>
            <a:spLocks noGrp="1"/>
          </p:cNvSpPr>
          <p:nvPr>
            <p:ph type="subTitle" idx="1"/>
          </p:nvPr>
        </p:nvSpPr>
        <p:spPr>
          <a:xfrm>
            <a:off x="755576" y="1700808"/>
            <a:ext cx="7632848" cy="4680520"/>
          </a:xfrm>
        </p:spPr>
        <p:txBody>
          <a:bodyPr/>
          <a:lstStyle/>
          <a:p>
            <a:pPr algn="just" eaLnBrk="1" hangingPunct="1">
              <a:lnSpc>
                <a:spcPct val="80000"/>
              </a:lnSpc>
              <a:defRPr/>
            </a:pPr>
            <a:r>
              <a:rPr lang="es-ES_tradnl" sz="1600" b="1" dirty="0" smtClean="0">
                <a:solidFill>
                  <a:srgbClr val="FF9900"/>
                </a:solidFill>
              </a:rPr>
              <a:t>2008</a:t>
            </a:r>
          </a:p>
          <a:p>
            <a:pPr algn="just" eaLnBrk="1" hangingPunct="1">
              <a:lnSpc>
                <a:spcPct val="80000"/>
              </a:lnSpc>
              <a:defRPr/>
            </a:pPr>
            <a:endParaRPr lang="es-ES_tradnl" sz="1600" dirty="0" smtClean="0"/>
          </a:p>
          <a:p>
            <a:pPr algn="just" eaLnBrk="1" hangingPunct="1">
              <a:lnSpc>
                <a:spcPct val="80000"/>
              </a:lnSpc>
              <a:defRPr/>
            </a:pPr>
            <a:r>
              <a:rPr lang="es-ES_tradnl" sz="1600" dirty="0" smtClean="0"/>
              <a:t>La Dirección General de Profesiones con el apoyo de la Universidad Autónoma de Nuevo León, diseña un sistema informático para la validación de documentación académica.</a:t>
            </a:r>
          </a:p>
          <a:p>
            <a:pPr algn="just" eaLnBrk="1" hangingPunct="1">
              <a:lnSpc>
                <a:spcPct val="80000"/>
              </a:lnSpc>
              <a:defRPr/>
            </a:pPr>
            <a:r>
              <a:rPr lang="es-ES_tradnl" sz="1600" dirty="0" smtClean="0"/>
              <a:t>En Octubre de 2008, con la participación de 14 universidades autónomas y  El Colegio de México, se define la información que contendrá el sistema de validación de documentación académica.</a:t>
            </a:r>
          </a:p>
          <a:p>
            <a:pPr algn="just" eaLnBrk="1" hangingPunct="1">
              <a:lnSpc>
                <a:spcPct val="80000"/>
              </a:lnSpc>
              <a:defRPr/>
            </a:pPr>
            <a:endParaRPr lang="es-ES_tradnl" sz="1600" dirty="0" smtClean="0"/>
          </a:p>
          <a:p>
            <a:pPr algn="just" eaLnBrk="1" hangingPunct="1">
              <a:lnSpc>
                <a:spcPct val="90000"/>
              </a:lnSpc>
              <a:defRPr/>
            </a:pPr>
            <a:r>
              <a:rPr lang="es-ES_tradnl" sz="1600" b="1" dirty="0" smtClean="0">
                <a:solidFill>
                  <a:srgbClr val="FF9900"/>
                </a:solidFill>
              </a:rPr>
              <a:t>2009</a:t>
            </a:r>
          </a:p>
          <a:p>
            <a:pPr algn="just" eaLnBrk="1" hangingPunct="1">
              <a:lnSpc>
                <a:spcPct val="90000"/>
              </a:lnSpc>
              <a:defRPr/>
            </a:pPr>
            <a:endParaRPr lang="es-ES_tradnl" sz="1600" dirty="0" smtClean="0"/>
          </a:p>
          <a:p>
            <a:pPr algn="just" eaLnBrk="1" hangingPunct="1">
              <a:lnSpc>
                <a:spcPct val="90000"/>
              </a:lnSpc>
              <a:defRPr/>
            </a:pPr>
            <a:r>
              <a:rPr lang="es-ES_tradnl" sz="1600" dirty="0" smtClean="0"/>
              <a:t>Se realiza por parte de algunas universidades presentes en la reunión de San Luis Potosí, pruebas piloto de carga de información de manera exitosa.</a:t>
            </a:r>
          </a:p>
          <a:p>
            <a:pPr algn="just" eaLnBrk="1" hangingPunct="1">
              <a:lnSpc>
                <a:spcPct val="90000"/>
              </a:lnSpc>
              <a:defRPr/>
            </a:pPr>
            <a:endParaRPr lang="es-ES_tradnl" sz="1600" dirty="0" smtClean="0"/>
          </a:p>
          <a:p>
            <a:pPr algn="just" eaLnBrk="1" hangingPunct="1">
              <a:lnSpc>
                <a:spcPct val="90000"/>
              </a:lnSpc>
              <a:defRPr/>
            </a:pPr>
            <a:endParaRPr lang="es-ES_tradnl" sz="1600" dirty="0" smtClean="0"/>
          </a:p>
          <a:p>
            <a:pPr marL="342900" indent="-342900" algn="just">
              <a:lnSpc>
                <a:spcPct val="90000"/>
              </a:lnSpc>
              <a:defRPr/>
            </a:pPr>
            <a:r>
              <a:rPr lang="es-ES_tradnl" sz="1600" b="1" dirty="0" smtClean="0">
                <a:solidFill>
                  <a:srgbClr val="FF9900"/>
                </a:solidFill>
              </a:rPr>
              <a:t>2009-2010-2011</a:t>
            </a:r>
          </a:p>
          <a:p>
            <a:pPr marL="342900" indent="-342900" algn="just">
              <a:lnSpc>
                <a:spcPct val="90000"/>
              </a:lnSpc>
              <a:defRPr/>
            </a:pPr>
            <a:endParaRPr lang="es-ES_tradnl" sz="1600" dirty="0" smtClean="0"/>
          </a:p>
          <a:p>
            <a:pPr marL="342900" indent="-342900" algn="just">
              <a:lnSpc>
                <a:spcPct val="90000"/>
              </a:lnSpc>
              <a:defRPr/>
            </a:pPr>
            <a:r>
              <a:rPr lang="es-ES_tradnl" sz="1600" dirty="0" smtClean="0"/>
              <a:t>Se difunde en diversos foros el sistema de validación de documentos académicos</a:t>
            </a:r>
          </a:p>
          <a:p>
            <a:pPr algn="just" eaLnBrk="1" hangingPunct="1">
              <a:lnSpc>
                <a:spcPct val="80000"/>
              </a:lnSpc>
              <a:defRPr/>
            </a:pPr>
            <a:endParaRPr lang="es-ES_tradnl" sz="1600" dirty="0" smtClean="0"/>
          </a:p>
          <a:p>
            <a:pPr algn="just" eaLnBrk="1" hangingPunct="1">
              <a:lnSpc>
                <a:spcPct val="80000"/>
              </a:lnSpc>
              <a:defRPr/>
            </a:pPr>
            <a:endParaRPr lang="es-ES_tradnl" sz="1600" dirty="0" smtClean="0"/>
          </a:p>
          <a:p>
            <a:pPr algn="just" eaLnBrk="1" hangingPunct="1">
              <a:lnSpc>
                <a:spcPct val="80000"/>
              </a:lnSpc>
              <a:defRPr/>
            </a:pPr>
            <a:endParaRPr lang="es-ES_tradnl" sz="1600" dirty="0" smtClean="0">
              <a:solidFill>
                <a:schemeClr val="bg1">
                  <a:lumMod val="65000"/>
                </a:schemeClr>
              </a:solidFill>
            </a:endParaRPr>
          </a:p>
          <a:p>
            <a:pPr algn="just"/>
            <a:endParaRPr lang="es-MX" sz="1600" dirty="0"/>
          </a:p>
        </p:txBody>
      </p:sp>
      <p:sp>
        <p:nvSpPr>
          <p:cNvPr id="7" name="Rectangle 2"/>
          <p:cNvSpPr>
            <a:spLocks noChangeArrowheads="1"/>
          </p:cNvSpPr>
          <p:nvPr/>
        </p:nvSpPr>
        <p:spPr bwMode="auto">
          <a:xfrm>
            <a:off x="34925" y="76200"/>
            <a:ext cx="6934200" cy="830997"/>
          </a:xfrm>
          <a:prstGeom prst="rect">
            <a:avLst/>
          </a:prstGeom>
          <a:noFill/>
          <a:ln w="9525">
            <a:noFill/>
            <a:miter lim="800000"/>
            <a:headEnd/>
            <a:tailEnd/>
          </a:ln>
        </p:spPr>
        <p:txBody>
          <a:bodyPr>
            <a:spAutoFit/>
          </a:bodyPr>
          <a:lstStyle/>
          <a:p>
            <a:pPr>
              <a:buFont typeface="Wingdings" pitchFamily="2" charset="2"/>
              <a:buNone/>
            </a:pPr>
            <a:r>
              <a:rPr lang="es-MX" sz="2400" spc="300" dirty="0" smtClean="0">
                <a:solidFill>
                  <a:schemeClr val="bg1">
                    <a:lumMod val="50000"/>
                  </a:schemeClr>
                </a:solidFill>
                <a:latin typeface="Impact" pitchFamily="34" charset="0"/>
              </a:rPr>
              <a:t>DIRECCIÓN GENERAL DE PROFESIONES / UNIV. AUT. DE NUEVO LEÓN / UNIV. AUTÓNOMAS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Título"/>
          <p:cNvSpPr>
            <a:spLocks noGrp="1"/>
          </p:cNvSpPr>
          <p:nvPr>
            <p:ph type="ctrTitle"/>
          </p:nvPr>
        </p:nvSpPr>
        <p:spPr/>
        <p:txBody>
          <a:bodyPr/>
          <a:lstStyle/>
          <a:p>
            <a:r>
              <a:rPr lang="es-MX" smtClean="0"/>
              <a:t/>
            </a:r>
            <a:br>
              <a:rPr lang="es-MX" smtClean="0"/>
            </a:br>
            <a:endParaRPr lang="es-MX" smtClean="0"/>
          </a:p>
        </p:txBody>
      </p:sp>
      <p:sp>
        <p:nvSpPr>
          <p:cNvPr id="6" name="5 Rectángulo"/>
          <p:cNvSpPr/>
          <p:nvPr/>
        </p:nvSpPr>
        <p:spPr bwMode="auto">
          <a:xfrm>
            <a:off x="-32" y="0"/>
            <a:ext cx="7072330" cy="1071546"/>
          </a:xfrm>
          <a:prstGeom prst="rect">
            <a:avLst/>
          </a:prstGeom>
          <a:solidFill>
            <a:schemeClr val="bg1">
              <a:lumMod val="95000"/>
            </a:schemeClr>
          </a:solidFill>
          <a:ln w="12700" cap="sq" cmpd="sng" algn="ctr">
            <a:no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800" b="0" i="0" u="none" strike="noStrike" cap="none" normalizeH="0" baseline="0" smtClean="0">
              <a:ln>
                <a:noFill/>
              </a:ln>
              <a:solidFill>
                <a:schemeClr val="tx1"/>
              </a:solidFill>
              <a:effectLst/>
              <a:latin typeface="Arial" charset="0"/>
            </a:endParaRPr>
          </a:p>
        </p:txBody>
      </p:sp>
      <p:pic>
        <p:nvPicPr>
          <p:cNvPr id="16" name="Picture 3" descr="logosep_act"/>
          <p:cNvPicPr>
            <a:picLocks noChangeAspect="1" noChangeArrowheads="1"/>
          </p:cNvPicPr>
          <p:nvPr/>
        </p:nvPicPr>
        <p:blipFill>
          <a:blip r:embed="rId2" cstate="print"/>
          <a:srcRect/>
          <a:stretch>
            <a:fillRect/>
          </a:stretch>
        </p:blipFill>
        <p:spPr bwMode="auto">
          <a:xfrm>
            <a:off x="7092950" y="0"/>
            <a:ext cx="2051050" cy="1073150"/>
          </a:xfrm>
          <a:prstGeom prst="rect">
            <a:avLst/>
          </a:prstGeom>
          <a:noFill/>
          <a:ln w="9525">
            <a:noFill/>
            <a:miter lim="800000"/>
            <a:headEnd/>
            <a:tailEnd/>
          </a:ln>
        </p:spPr>
      </p:pic>
      <p:sp>
        <p:nvSpPr>
          <p:cNvPr id="7" name="6 Subtítulo"/>
          <p:cNvSpPr>
            <a:spLocks noGrp="1"/>
          </p:cNvSpPr>
          <p:nvPr>
            <p:ph type="subTitle" idx="1"/>
          </p:nvPr>
        </p:nvSpPr>
        <p:spPr>
          <a:xfrm>
            <a:off x="1043608" y="1772816"/>
            <a:ext cx="7128792" cy="1752600"/>
          </a:xfrm>
        </p:spPr>
        <p:txBody>
          <a:bodyPr/>
          <a:lstStyle/>
          <a:p>
            <a:endParaRPr lang="es-MX" sz="1800" b="1" dirty="0" smtClean="0"/>
          </a:p>
          <a:p>
            <a:pPr algn="just"/>
            <a:r>
              <a:rPr lang="es-MX" sz="1800" dirty="0" smtClean="0"/>
              <a:t>El contar con un sistema de Validación de Documentos </a:t>
            </a:r>
            <a:r>
              <a:rPr lang="es-MX" sz="1800" dirty="0" smtClean="0"/>
              <a:t>Académicos </a:t>
            </a:r>
            <a:r>
              <a:rPr lang="es-MX" sz="1800" dirty="0" smtClean="0"/>
              <a:t>permitirá:</a:t>
            </a:r>
          </a:p>
          <a:p>
            <a:pPr algn="just"/>
            <a:endParaRPr lang="es-MX" sz="1800" dirty="0" smtClean="0"/>
          </a:p>
          <a:p>
            <a:pPr marL="342900" indent="-342900" algn="just">
              <a:buAutoNum type="arabicPeriod"/>
            </a:pPr>
            <a:r>
              <a:rPr lang="es-MX" sz="1800" dirty="0" smtClean="0"/>
              <a:t>Dar </a:t>
            </a:r>
            <a:r>
              <a:rPr lang="es-MX" sz="1800" dirty="0" smtClean="0"/>
              <a:t>certeza y seguridad a las Instituciones Educativas al momento de la inscripción de un alumno.</a:t>
            </a:r>
          </a:p>
          <a:p>
            <a:pPr marL="342900" indent="-342900" algn="just">
              <a:buAutoNum type="arabicPeriod"/>
            </a:pPr>
            <a:endParaRPr lang="es-MX" sz="1800" dirty="0" smtClean="0"/>
          </a:p>
          <a:p>
            <a:pPr marL="342900" indent="-342900" algn="just">
              <a:buAutoNum type="arabicPeriod"/>
            </a:pPr>
            <a:r>
              <a:rPr lang="es-MX" sz="1800" dirty="0" smtClean="0"/>
              <a:t>Facilitar </a:t>
            </a:r>
            <a:r>
              <a:rPr lang="es-MX" sz="1800" dirty="0" smtClean="0"/>
              <a:t>el tránsito de los alumnos de una institución a otra.</a:t>
            </a:r>
          </a:p>
          <a:p>
            <a:pPr marL="342900" indent="-342900" algn="just">
              <a:buAutoNum type="arabicPeriod"/>
            </a:pPr>
            <a:endParaRPr lang="es-MX" sz="1800" dirty="0" smtClean="0"/>
          </a:p>
          <a:p>
            <a:pPr marL="342900" indent="-342900" algn="just">
              <a:buAutoNum type="arabicPeriod"/>
            </a:pPr>
            <a:r>
              <a:rPr lang="es-MX" sz="1800" smtClean="0"/>
              <a:t>Sentar</a:t>
            </a:r>
            <a:r>
              <a:rPr lang="es-MX" sz="1800" smtClean="0"/>
              <a:t> </a:t>
            </a:r>
            <a:r>
              <a:rPr lang="es-MX" sz="1800" dirty="0" smtClean="0"/>
              <a:t>las bases para cambiar el paradigma sobre el que ha funcionado el Registro de Título y Expedición de Cédula Profesional en México.</a:t>
            </a:r>
            <a:endParaRPr lang="es-MX" sz="1800" dirty="0"/>
          </a:p>
        </p:txBody>
      </p:sp>
      <p:sp>
        <p:nvSpPr>
          <p:cNvPr id="8" name="Rectangle 2"/>
          <p:cNvSpPr>
            <a:spLocks noChangeArrowheads="1"/>
          </p:cNvSpPr>
          <p:nvPr/>
        </p:nvSpPr>
        <p:spPr bwMode="auto">
          <a:xfrm>
            <a:off x="467543" y="313492"/>
            <a:ext cx="6336705" cy="523220"/>
          </a:xfrm>
          <a:prstGeom prst="rect">
            <a:avLst/>
          </a:prstGeom>
          <a:noFill/>
          <a:ln w="9525">
            <a:noFill/>
            <a:miter lim="800000"/>
            <a:headEnd/>
            <a:tailEnd/>
          </a:ln>
        </p:spPr>
        <p:txBody>
          <a:bodyPr wrap="square">
            <a:spAutoFit/>
          </a:bodyPr>
          <a:lstStyle/>
          <a:p>
            <a:pPr>
              <a:buFont typeface="Wingdings" pitchFamily="2" charset="2"/>
              <a:buNone/>
            </a:pPr>
            <a:r>
              <a:rPr lang="es-MX" sz="2800" spc="300" dirty="0" smtClean="0">
                <a:solidFill>
                  <a:schemeClr val="bg1">
                    <a:lumMod val="50000"/>
                  </a:schemeClr>
                </a:solidFill>
                <a:latin typeface="Impact" pitchFamily="34" charset="0"/>
              </a:rPr>
              <a:t>CONCLUSIONES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1" name="Picture 2" descr="logo sep nuevo 2"/>
          <p:cNvPicPr>
            <a:picLocks noChangeAspect="1" noChangeArrowheads="1"/>
          </p:cNvPicPr>
          <p:nvPr/>
        </p:nvPicPr>
        <p:blipFill>
          <a:blip r:embed="rId2" cstate="print"/>
          <a:srcRect/>
          <a:stretch>
            <a:fillRect/>
          </a:stretch>
        </p:blipFill>
        <p:spPr bwMode="auto">
          <a:xfrm>
            <a:off x="3132138" y="884238"/>
            <a:ext cx="2800350" cy="42005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31 Rectángulo"/>
          <p:cNvSpPr/>
          <p:nvPr/>
        </p:nvSpPr>
        <p:spPr bwMode="auto">
          <a:xfrm>
            <a:off x="-32" y="0"/>
            <a:ext cx="7072330" cy="1071546"/>
          </a:xfrm>
          <a:prstGeom prst="rect">
            <a:avLst/>
          </a:prstGeom>
          <a:solidFill>
            <a:schemeClr val="bg1">
              <a:lumMod val="95000"/>
            </a:schemeClr>
          </a:solidFill>
          <a:ln w="12700" cap="sq" cmpd="sng" algn="ctr">
            <a:no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800" b="0" i="0" u="none" strike="noStrike" cap="none" normalizeH="0" baseline="0" smtClean="0">
              <a:ln>
                <a:noFill/>
              </a:ln>
              <a:solidFill>
                <a:schemeClr val="tx1"/>
              </a:solidFill>
              <a:effectLst/>
              <a:latin typeface="Arial" charset="0"/>
            </a:endParaRPr>
          </a:p>
        </p:txBody>
      </p:sp>
      <p:graphicFrame>
        <p:nvGraphicFramePr>
          <p:cNvPr id="21" name="20 Gráfico"/>
          <p:cNvGraphicFramePr/>
          <p:nvPr/>
        </p:nvGraphicFramePr>
        <p:xfrm>
          <a:off x="1907704" y="2492896"/>
          <a:ext cx="4536504" cy="3240360"/>
        </p:xfrm>
        <a:graphic>
          <a:graphicData uri="http://schemas.openxmlformats.org/drawingml/2006/chart">
            <c:chart xmlns:c="http://schemas.openxmlformats.org/drawingml/2006/chart" xmlns:r="http://schemas.openxmlformats.org/officeDocument/2006/relationships" r:id="rId3"/>
          </a:graphicData>
        </a:graphic>
      </p:graphicFrame>
      <p:sp>
        <p:nvSpPr>
          <p:cNvPr id="4099" name="Rectangle 4"/>
          <p:cNvSpPr>
            <a:spLocks noChangeArrowheads="1"/>
          </p:cNvSpPr>
          <p:nvPr/>
        </p:nvSpPr>
        <p:spPr bwMode="auto">
          <a:xfrm>
            <a:off x="34925" y="76200"/>
            <a:ext cx="6934200" cy="731838"/>
          </a:xfrm>
          <a:prstGeom prst="rect">
            <a:avLst/>
          </a:prstGeom>
          <a:noFill/>
          <a:ln w="9525">
            <a:noFill/>
            <a:miter lim="800000"/>
            <a:headEnd/>
            <a:tailEnd/>
          </a:ln>
        </p:spPr>
        <p:txBody>
          <a:bodyPr>
            <a:spAutoFit/>
          </a:bodyPr>
          <a:lstStyle/>
          <a:p>
            <a:pPr>
              <a:buFont typeface="Wingdings" pitchFamily="2" charset="2"/>
              <a:buNone/>
            </a:pPr>
            <a:r>
              <a:rPr lang="es-MX" sz="2800" dirty="0">
                <a:solidFill>
                  <a:schemeClr val="bg1">
                    <a:lumMod val="50000"/>
                  </a:schemeClr>
                </a:solidFill>
                <a:latin typeface="Impact" pitchFamily="34" charset="0"/>
              </a:rPr>
              <a:t>REGISTRO NACIONAL DE PROFESIONISTAS</a:t>
            </a:r>
          </a:p>
          <a:p>
            <a:pPr>
              <a:buFont typeface="Wingdings" pitchFamily="2" charset="2"/>
              <a:buNone/>
            </a:pPr>
            <a:r>
              <a:rPr lang="es-MX" sz="1400" b="1" i="1" dirty="0">
                <a:solidFill>
                  <a:srgbClr val="FF6600"/>
                </a:solidFill>
                <a:latin typeface="Verdana" pitchFamily="34" charset="0"/>
              </a:rPr>
              <a:t>Dirección General de Profesiones.</a:t>
            </a:r>
          </a:p>
        </p:txBody>
      </p:sp>
      <p:sp>
        <p:nvSpPr>
          <p:cNvPr id="4100" name="Rectangle 5"/>
          <p:cNvSpPr>
            <a:spLocks noChangeArrowheads="1"/>
          </p:cNvSpPr>
          <p:nvPr/>
        </p:nvSpPr>
        <p:spPr bwMode="auto">
          <a:xfrm>
            <a:off x="6119813" y="2181225"/>
            <a:ext cx="1009650" cy="257175"/>
          </a:xfrm>
          <a:prstGeom prst="rect">
            <a:avLst/>
          </a:prstGeom>
          <a:noFill/>
          <a:ln w="9525">
            <a:noFill/>
            <a:miter lim="800000"/>
            <a:headEnd/>
            <a:tailEnd/>
          </a:ln>
        </p:spPr>
        <p:txBody>
          <a:bodyPr/>
          <a:lstStyle/>
          <a:p>
            <a:endParaRPr lang="es-MX"/>
          </a:p>
        </p:txBody>
      </p:sp>
      <p:grpSp>
        <p:nvGrpSpPr>
          <p:cNvPr id="4" name="19 Grupo"/>
          <p:cNvGrpSpPr/>
          <p:nvPr/>
        </p:nvGrpSpPr>
        <p:grpSpPr>
          <a:xfrm>
            <a:off x="2495512" y="1883296"/>
            <a:ext cx="3311525" cy="609600"/>
            <a:chOff x="5364163" y="5572125"/>
            <a:chExt cx="3311525" cy="609600"/>
          </a:xfrm>
        </p:grpSpPr>
        <p:sp>
          <p:nvSpPr>
            <p:cNvPr id="4104" name="Oval 7"/>
            <p:cNvSpPr>
              <a:spLocks noChangeArrowheads="1"/>
            </p:cNvSpPr>
            <p:nvPr/>
          </p:nvSpPr>
          <p:spPr bwMode="auto">
            <a:xfrm>
              <a:off x="5364163" y="5572125"/>
              <a:ext cx="3311525" cy="609600"/>
            </a:xfrm>
            <a:prstGeom prst="ellipse">
              <a:avLst/>
            </a:prstGeom>
            <a:solidFill>
              <a:srgbClr val="FF6600"/>
            </a:solidFill>
            <a:ln w="9525">
              <a:noFill/>
              <a:round/>
              <a:headEnd/>
              <a:tailEnd/>
            </a:ln>
          </p:spPr>
          <p:txBody>
            <a:bodyPr wrap="none" anchor="ctr"/>
            <a:lstStyle/>
            <a:p>
              <a:pPr>
                <a:defRPr/>
              </a:pPr>
              <a:endParaRPr lang="es-MX" dirty="0">
                <a:solidFill>
                  <a:schemeClr val="accent3">
                    <a:lumMod val="95000"/>
                  </a:schemeClr>
                </a:solidFill>
              </a:endParaRPr>
            </a:p>
          </p:txBody>
        </p:sp>
        <p:sp>
          <p:nvSpPr>
            <p:cNvPr id="4105" name="Rectangle 8"/>
            <p:cNvSpPr>
              <a:spLocks noChangeArrowheads="1"/>
            </p:cNvSpPr>
            <p:nvPr/>
          </p:nvSpPr>
          <p:spPr bwMode="auto">
            <a:xfrm>
              <a:off x="5709953" y="5692599"/>
              <a:ext cx="2565767" cy="369332"/>
            </a:xfrm>
            <a:prstGeom prst="rect">
              <a:avLst/>
            </a:prstGeom>
            <a:noFill/>
            <a:ln w="9525">
              <a:noFill/>
              <a:miter lim="800000"/>
              <a:headEnd/>
              <a:tailEnd/>
            </a:ln>
          </p:spPr>
          <p:txBody>
            <a:bodyPr wrap="none" lIns="0" tIns="0" rIns="0" bIns="0">
              <a:spAutoFit/>
            </a:bodyPr>
            <a:lstStyle/>
            <a:p>
              <a:pPr>
                <a:defRPr/>
              </a:pPr>
              <a:r>
                <a:rPr lang="es-ES" sz="2000" dirty="0" smtClean="0">
                  <a:solidFill>
                    <a:schemeClr val="accent3">
                      <a:lumMod val="95000"/>
                    </a:schemeClr>
                  </a:solidFill>
                  <a:latin typeface="Trebuchet MS" pitchFamily="34" charset="0"/>
                </a:rPr>
                <a:t>TOTAL</a:t>
              </a:r>
              <a:r>
                <a:rPr lang="es-ES" sz="2000" b="1" dirty="0" smtClean="0">
                  <a:solidFill>
                    <a:schemeClr val="accent3">
                      <a:lumMod val="95000"/>
                    </a:schemeClr>
                  </a:solidFill>
                  <a:latin typeface="Trebuchet MS" pitchFamily="34" charset="0"/>
                </a:rPr>
                <a:t>: </a:t>
              </a:r>
              <a:r>
                <a:rPr lang="es-ES" sz="2400" b="1" dirty="0" smtClean="0">
                  <a:solidFill>
                    <a:schemeClr val="accent3">
                      <a:lumMod val="95000"/>
                    </a:schemeClr>
                  </a:solidFill>
                  <a:latin typeface="Trebuchet MS" pitchFamily="34" charset="0"/>
                </a:rPr>
                <a:t>7‘</a:t>
              </a:r>
              <a:r>
                <a:rPr lang="es-MX" sz="2400" b="1" dirty="0" smtClean="0">
                  <a:solidFill>
                    <a:schemeClr val="accent3">
                      <a:lumMod val="95000"/>
                    </a:schemeClr>
                  </a:solidFill>
                  <a:latin typeface="Trebuchet MS" pitchFamily="34" charset="0"/>
                </a:rPr>
                <a:t> 002</a:t>
              </a:r>
              <a:r>
                <a:rPr lang="es-ES" sz="2400" b="1" dirty="0" smtClean="0">
                  <a:solidFill>
                    <a:schemeClr val="accent3">
                      <a:lumMod val="95000"/>
                    </a:schemeClr>
                  </a:solidFill>
                  <a:latin typeface="Trebuchet MS" pitchFamily="34" charset="0"/>
                </a:rPr>
                <a:t>,</a:t>
              </a:r>
              <a:r>
                <a:rPr lang="es-MX" sz="2400" b="1" dirty="0" smtClean="0">
                  <a:solidFill>
                    <a:schemeClr val="accent3">
                      <a:lumMod val="95000"/>
                    </a:schemeClr>
                  </a:solidFill>
                  <a:latin typeface="Trebuchet MS" pitchFamily="34" charset="0"/>
                </a:rPr>
                <a:t> 095</a:t>
              </a:r>
              <a:endParaRPr lang="es-ES" sz="2400" dirty="0">
                <a:solidFill>
                  <a:schemeClr val="accent3">
                    <a:lumMod val="95000"/>
                  </a:schemeClr>
                </a:solidFill>
                <a:latin typeface="Trebuchet MS" pitchFamily="34" charset="0"/>
              </a:endParaRPr>
            </a:p>
          </p:txBody>
        </p:sp>
      </p:grpSp>
      <p:sp>
        <p:nvSpPr>
          <p:cNvPr id="3" name="Rectangle 14"/>
          <p:cNvSpPr>
            <a:spLocks noChangeArrowheads="1"/>
          </p:cNvSpPr>
          <p:nvPr/>
        </p:nvSpPr>
        <p:spPr bwMode="auto">
          <a:xfrm>
            <a:off x="6089737" y="3139460"/>
            <a:ext cx="1633909" cy="830997"/>
          </a:xfrm>
          <a:prstGeom prst="rect">
            <a:avLst/>
          </a:prstGeom>
          <a:noFill/>
          <a:ln w="9525">
            <a:noFill/>
            <a:miter lim="800000"/>
            <a:headEnd/>
            <a:tailEnd/>
          </a:ln>
        </p:spPr>
        <p:txBody>
          <a:bodyPr wrap="none" lIns="0" tIns="0" rIns="0" bIns="0">
            <a:spAutoFit/>
          </a:bodyPr>
          <a:lstStyle/>
          <a:p>
            <a:pPr algn="ctr"/>
            <a:r>
              <a:rPr lang="es-ES" sz="2200" b="1" dirty="0">
                <a:solidFill>
                  <a:schemeClr val="tx2"/>
                </a:solidFill>
              </a:rPr>
              <a:t>2001 – </a:t>
            </a:r>
            <a:r>
              <a:rPr lang="es-ES" sz="2200" b="1" dirty="0" smtClean="0">
                <a:solidFill>
                  <a:schemeClr val="tx2"/>
                </a:solidFill>
              </a:rPr>
              <a:t>2011 </a:t>
            </a:r>
            <a:endParaRPr lang="es-ES" sz="2200" b="1" dirty="0">
              <a:solidFill>
                <a:schemeClr val="tx2"/>
              </a:solidFill>
            </a:endParaRPr>
          </a:p>
          <a:p>
            <a:pPr algn="ctr"/>
            <a:r>
              <a:rPr lang="es-ES" sz="1600" b="1" dirty="0" smtClean="0">
                <a:solidFill>
                  <a:schemeClr val="tx2"/>
                </a:solidFill>
              </a:rPr>
              <a:t>(Al 15 de Mayo)</a:t>
            </a:r>
            <a:endParaRPr lang="es-ES" sz="1600" b="1" dirty="0">
              <a:solidFill>
                <a:schemeClr val="tx2"/>
              </a:solidFill>
            </a:endParaRPr>
          </a:p>
          <a:p>
            <a:pPr algn="ctr"/>
            <a:endParaRPr lang="es-ES" sz="1600" dirty="0">
              <a:solidFill>
                <a:schemeClr val="tx2"/>
              </a:solidFill>
              <a:latin typeface="Times New Roman" pitchFamily="18" charset="0"/>
            </a:endParaRPr>
          </a:p>
        </p:txBody>
      </p:sp>
      <p:sp>
        <p:nvSpPr>
          <p:cNvPr id="4107" name="Rectangle 16"/>
          <p:cNvSpPr>
            <a:spLocks noChangeArrowheads="1"/>
          </p:cNvSpPr>
          <p:nvPr/>
        </p:nvSpPr>
        <p:spPr bwMode="auto">
          <a:xfrm>
            <a:off x="6296744" y="3783985"/>
            <a:ext cx="1371600" cy="76200"/>
          </a:xfrm>
          <a:prstGeom prst="rect">
            <a:avLst/>
          </a:prstGeom>
          <a:solidFill>
            <a:srgbClr val="99CCFF"/>
          </a:solidFill>
          <a:ln w="9525">
            <a:noFill/>
            <a:miter lim="800000"/>
            <a:headEnd/>
            <a:tailEnd/>
          </a:ln>
        </p:spPr>
        <p:txBody>
          <a:bodyPr wrap="none" anchor="ctr"/>
          <a:lstStyle/>
          <a:p>
            <a:endParaRPr lang="es-MX"/>
          </a:p>
        </p:txBody>
      </p:sp>
      <p:sp>
        <p:nvSpPr>
          <p:cNvPr id="4108" name="Text Box 17"/>
          <p:cNvSpPr txBox="1">
            <a:spLocks noChangeArrowheads="1"/>
          </p:cNvSpPr>
          <p:nvPr/>
        </p:nvSpPr>
        <p:spPr bwMode="auto">
          <a:xfrm>
            <a:off x="1904975" y="1311792"/>
            <a:ext cx="4467225" cy="519113"/>
          </a:xfrm>
          <a:prstGeom prst="rect">
            <a:avLst/>
          </a:prstGeom>
          <a:noFill/>
          <a:ln w="12700" cap="sq">
            <a:noFill/>
            <a:miter lim="800000"/>
            <a:headEnd/>
            <a:tailEnd/>
          </a:ln>
        </p:spPr>
        <p:txBody>
          <a:bodyPr wrap="none">
            <a:spAutoFit/>
          </a:bodyPr>
          <a:lstStyle/>
          <a:p>
            <a:r>
              <a:rPr lang="es-ES" sz="2800" b="1" dirty="0">
                <a:solidFill>
                  <a:schemeClr val="tx2"/>
                </a:solidFill>
                <a:latin typeface="Trebuchet MS" pitchFamily="34" charset="0"/>
              </a:rPr>
              <a:t>Registros por primera vez</a:t>
            </a:r>
          </a:p>
        </p:txBody>
      </p:sp>
      <p:grpSp>
        <p:nvGrpSpPr>
          <p:cNvPr id="5" name="21 Grupo"/>
          <p:cNvGrpSpPr/>
          <p:nvPr/>
        </p:nvGrpSpPr>
        <p:grpSpPr>
          <a:xfrm>
            <a:off x="684213" y="3195642"/>
            <a:ext cx="1493837" cy="947738"/>
            <a:chOff x="684213" y="2981328"/>
            <a:chExt cx="1493837" cy="947738"/>
          </a:xfrm>
        </p:grpSpPr>
        <p:sp>
          <p:nvSpPr>
            <p:cNvPr id="2" name="Rectangle 13"/>
            <p:cNvSpPr>
              <a:spLocks noChangeArrowheads="1"/>
            </p:cNvSpPr>
            <p:nvPr/>
          </p:nvSpPr>
          <p:spPr bwMode="auto">
            <a:xfrm>
              <a:off x="684213" y="2981328"/>
              <a:ext cx="1493837" cy="334963"/>
            </a:xfrm>
            <a:prstGeom prst="rect">
              <a:avLst/>
            </a:prstGeom>
            <a:noFill/>
            <a:ln w="9525">
              <a:noFill/>
              <a:miter lim="800000"/>
              <a:headEnd/>
              <a:tailEnd/>
            </a:ln>
          </p:spPr>
          <p:txBody>
            <a:bodyPr wrap="none" lIns="0" tIns="0" rIns="0" bIns="0">
              <a:spAutoFit/>
            </a:bodyPr>
            <a:lstStyle/>
            <a:p>
              <a:r>
                <a:rPr lang="es-ES" sz="2200" b="1">
                  <a:solidFill>
                    <a:schemeClr val="tx2"/>
                  </a:solidFill>
                </a:rPr>
                <a:t>1945 - 2000</a:t>
              </a:r>
              <a:endParaRPr lang="es-ES" sz="2200">
                <a:solidFill>
                  <a:schemeClr val="tx2"/>
                </a:solidFill>
                <a:latin typeface="Times New Roman" pitchFamily="18" charset="0"/>
              </a:endParaRPr>
            </a:p>
          </p:txBody>
        </p:sp>
        <p:sp>
          <p:nvSpPr>
            <p:cNvPr id="4112" name="Rectangle 15"/>
            <p:cNvSpPr>
              <a:spLocks noChangeArrowheads="1"/>
            </p:cNvSpPr>
            <p:nvPr/>
          </p:nvSpPr>
          <p:spPr bwMode="auto">
            <a:xfrm>
              <a:off x="730250" y="3400428"/>
              <a:ext cx="1371600" cy="76200"/>
            </a:xfrm>
            <a:prstGeom prst="rect">
              <a:avLst/>
            </a:prstGeom>
            <a:solidFill>
              <a:schemeClr val="accent2">
                <a:lumMod val="60000"/>
                <a:lumOff val="40000"/>
              </a:schemeClr>
            </a:solidFill>
            <a:ln w="9525">
              <a:noFill/>
              <a:miter lim="800000"/>
              <a:headEnd/>
              <a:tailEnd/>
            </a:ln>
          </p:spPr>
          <p:txBody>
            <a:bodyPr wrap="none" anchor="ctr"/>
            <a:lstStyle/>
            <a:p>
              <a:pPr>
                <a:defRPr/>
              </a:pPr>
              <a:endParaRPr lang="es-MX"/>
            </a:p>
          </p:txBody>
        </p:sp>
        <p:sp>
          <p:nvSpPr>
            <p:cNvPr id="4109" name="Text Box 18"/>
            <p:cNvSpPr txBox="1">
              <a:spLocks noChangeArrowheads="1"/>
            </p:cNvSpPr>
            <p:nvPr/>
          </p:nvSpPr>
          <p:spPr bwMode="auto">
            <a:xfrm>
              <a:off x="836613" y="3559178"/>
              <a:ext cx="1163637" cy="369888"/>
            </a:xfrm>
            <a:prstGeom prst="rect">
              <a:avLst/>
            </a:prstGeom>
            <a:noFill/>
            <a:ln w="12700" cap="sq">
              <a:noFill/>
              <a:miter lim="800000"/>
              <a:headEnd/>
              <a:tailEnd/>
            </a:ln>
          </p:spPr>
          <p:txBody>
            <a:bodyPr wrap="none">
              <a:spAutoFit/>
            </a:bodyPr>
            <a:lstStyle/>
            <a:p>
              <a:pPr algn="ctr"/>
              <a:r>
                <a:rPr lang="es-ES" b="1" dirty="0">
                  <a:solidFill>
                    <a:srgbClr val="0070C0"/>
                  </a:solidFill>
                </a:rPr>
                <a:t>55 AÑOS</a:t>
              </a:r>
            </a:p>
          </p:txBody>
        </p:sp>
      </p:grpSp>
      <p:sp>
        <p:nvSpPr>
          <p:cNvPr id="4110" name="Text Box 19"/>
          <p:cNvSpPr txBox="1">
            <a:spLocks noChangeArrowheads="1"/>
          </p:cNvSpPr>
          <p:nvPr/>
        </p:nvSpPr>
        <p:spPr bwMode="auto">
          <a:xfrm>
            <a:off x="6113735" y="3934797"/>
            <a:ext cx="1698625" cy="646331"/>
          </a:xfrm>
          <a:prstGeom prst="rect">
            <a:avLst/>
          </a:prstGeom>
          <a:noFill/>
          <a:ln w="12700" cap="sq">
            <a:noFill/>
            <a:miter lim="800000"/>
            <a:headEnd/>
            <a:tailEnd/>
          </a:ln>
        </p:spPr>
        <p:txBody>
          <a:bodyPr>
            <a:spAutoFit/>
          </a:bodyPr>
          <a:lstStyle/>
          <a:p>
            <a:pPr algn="ctr"/>
            <a:r>
              <a:rPr lang="es-ES" b="1" dirty="0" smtClean="0">
                <a:solidFill>
                  <a:srgbClr val="FF6600"/>
                </a:solidFill>
              </a:rPr>
              <a:t>10 AÑOS </a:t>
            </a:r>
            <a:endParaRPr lang="es-ES" b="1" dirty="0">
              <a:solidFill>
                <a:srgbClr val="FF6600"/>
              </a:solidFill>
            </a:endParaRPr>
          </a:p>
          <a:p>
            <a:pPr algn="ctr"/>
            <a:r>
              <a:rPr lang="es-ES" b="1" dirty="0" smtClean="0">
                <a:solidFill>
                  <a:srgbClr val="FF6600"/>
                </a:solidFill>
              </a:rPr>
              <a:t>5 MESES</a:t>
            </a:r>
            <a:endParaRPr lang="es-ES" b="1" dirty="0">
              <a:solidFill>
                <a:srgbClr val="FF6600"/>
              </a:solidFill>
            </a:endParaRPr>
          </a:p>
        </p:txBody>
      </p:sp>
      <p:pic>
        <p:nvPicPr>
          <p:cNvPr id="4111" name="Picture 20" descr="logosep_act"/>
          <p:cNvPicPr>
            <a:picLocks noChangeAspect="1" noChangeArrowheads="1"/>
          </p:cNvPicPr>
          <p:nvPr/>
        </p:nvPicPr>
        <p:blipFill>
          <a:blip r:embed="rId4" cstate="print"/>
          <a:srcRect/>
          <a:stretch>
            <a:fillRect/>
          </a:stretch>
        </p:blipFill>
        <p:spPr bwMode="auto">
          <a:xfrm>
            <a:off x="7092950" y="0"/>
            <a:ext cx="2051050" cy="1073150"/>
          </a:xfrm>
          <a:prstGeom prst="rect">
            <a:avLst/>
          </a:prstGeom>
          <a:noFill/>
          <a:ln w="9525">
            <a:noFill/>
            <a:miter lim="800000"/>
            <a:headEnd/>
            <a:tailEnd/>
          </a:ln>
        </p:spPr>
      </p:pic>
      <p:sp>
        <p:nvSpPr>
          <p:cNvPr id="4113" name="Rectangle 11"/>
          <p:cNvSpPr>
            <a:spLocks noChangeArrowheads="1"/>
          </p:cNvSpPr>
          <p:nvPr/>
        </p:nvSpPr>
        <p:spPr bwMode="auto">
          <a:xfrm>
            <a:off x="4307916" y="3749823"/>
            <a:ext cx="1154162" cy="276999"/>
          </a:xfrm>
          <a:prstGeom prst="rect">
            <a:avLst/>
          </a:prstGeom>
          <a:noFill/>
          <a:ln w="9525">
            <a:noFill/>
            <a:miter lim="800000"/>
            <a:headEnd/>
            <a:tailEnd/>
          </a:ln>
        </p:spPr>
        <p:txBody>
          <a:bodyPr wrap="none" lIns="0" tIns="0" rIns="0" bIns="0">
            <a:spAutoFit/>
          </a:bodyPr>
          <a:lstStyle/>
          <a:p>
            <a:r>
              <a:rPr lang="es-ES" b="1" dirty="0">
                <a:solidFill>
                  <a:srgbClr val="FF6600"/>
                </a:solidFill>
              </a:rPr>
              <a:t>3</a:t>
            </a:r>
            <a:r>
              <a:rPr lang="es-ES" b="1" dirty="0" smtClean="0">
                <a:solidFill>
                  <a:srgbClr val="FF6600"/>
                </a:solidFill>
              </a:rPr>
              <a:t>‘ 718, 615</a:t>
            </a:r>
            <a:endParaRPr lang="es-ES" dirty="0">
              <a:solidFill>
                <a:srgbClr val="FF6600"/>
              </a:solidFill>
              <a:latin typeface="Times New Roman" pitchFamily="18" charset="0"/>
            </a:endParaRPr>
          </a:p>
        </p:txBody>
      </p:sp>
      <p:sp>
        <p:nvSpPr>
          <p:cNvPr id="4114" name="Rectangle 12"/>
          <p:cNvSpPr>
            <a:spLocks noChangeArrowheads="1"/>
          </p:cNvSpPr>
          <p:nvPr/>
        </p:nvSpPr>
        <p:spPr bwMode="auto">
          <a:xfrm>
            <a:off x="4283968" y="4139788"/>
            <a:ext cx="702115" cy="369332"/>
          </a:xfrm>
          <a:prstGeom prst="rect">
            <a:avLst/>
          </a:prstGeom>
          <a:noFill/>
          <a:ln w="9525">
            <a:noFill/>
            <a:miter lim="800000"/>
            <a:headEnd/>
            <a:tailEnd/>
          </a:ln>
        </p:spPr>
        <p:txBody>
          <a:bodyPr wrap="none" lIns="0" tIns="0" rIns="0" bIns="0">
            <a:spAutoFit/>
          </a:bodyPr>
          <a:lstStyle/>
          <a:p>
            <a:r>
              <a:rPr lang="es-ES" sz="2400" b="1" dirty="0">
                <a:solidFill>
                  <a:srgbClr val="FF6600"/>
                </a:solidFill>
              </a:rPr>
              <a:t> </a:t>
            </a:r>
            <a:r>
              <a:rPr lang="es-ES" sz="2400" b="1" dirty="0" smtClean="0">
                <a:solidFill>
                  <a:srgbClr val="FF6600"/>
                </a:solidFill>
              </a:rPr>
              <a:t>53%</a:t>
            </a:r>
            <a:endParaRPr lang="es-ES" sz="2400" dirty="0">
              <a:solidFill>
                <a:srgbClr val="FF6600"/>
              </a:solidFill>
              <a:latin typeface="Times New Roman" pitchFamily="18" charset="0"/>
            </a:endParaRPr>
          </a:p>
        </p:txBody>
      </p:sp>
      <p:sp>
        <p:nvSpPr>
          <p:cNvPr id="4115" name="Rectangle 9"/>
          <p:cNvSpPr>
            <a:spLocks noChangeArrowheads="1"/>
          </p:cNvSpPr>
          <p:nvPr/>
        </p:nvSpPr>
        <p:spPr bwMode="auto">
          <a:xfrm>
            <a:off x="2913782" y="3717032"/>
            <a:ext cx="1154162" cy="276999"/>
          </a:xfrm>
          <a:prstGeom prst="rect">
            <a:avLst/>
          </a:prstGeom>
          <a:noFill/>
          <a:ln w="9525">
            <a:noFill/>
            <a:miter lim="800000"/>
            <a:headEnd/>
            <a:tailEnd/>
          </a:ln>
        </p:spPr>
        <p:txBody>
          <a:bodyPr wrap="none" lIns="0" tIns="0" rIns="0" bIns="0">
            <a:spAutoFit/>
          </a:bodyPr>
          <a:lstStyle/>
          <a:p>
            <a:r>
              <a:rPr lang="es-ES" b="1" dirty="0">
                <a:solidFill>
                  <a:schemeClr val="bg1"/>
                </a:solidFill>
              </a:rPr>
              <a:t>3‘ 283, </a:t>
            </a:r>
            <a:r>
              <a:rPr lang="es-ES" b="1" dirty="0" smtClean="0">
                <a:solidFill>
                  <a:schemeClr val="bg1"/>
                </a:solidFill>
              </a:rPr>
              <a:t>480</a:t>
            </a:r>
            <a:endParaRPr lang="es-ES" dirty="0">
              <a:solidFill>
                <a:schemeClr val="bg1"/>
              </a:solidFill>
              <a:latin typeface="Times New Roman" pitchFamily="18" charset="0"/>
            </a:endParaRPr>
          </a:p>
        </p:txBody>
      </p:sp>
      <p:sp>
        <p:nvSpPr>
          <p:cNvPr id="4116" name="Rectangle 10"/>
          <p:cNvSpPr>
            <a:spLocks noChangeArrowheads="1"/>
          </p:cNvSpPr>
          <p:nvPr/>
        </p:nvSpPr>
        <p:spPr bwMode="auto">
          <a:xfrm>
            <a:off x="2843808" y="4055033"/>
            <a:ext cx="702115" cy="369332"/>
          </a:xfrm>
          <a:prstGeom prst="rect">
            <a:avLst/>
          </a:prstGeom>
          <a:noFill/>
          <a:ln w="9525">
            <a:noFill/>
            <a:miter lim="800000"/>
            <a:headEnd/>
            <a:tailEnd/>
          </a:ln>
        </p:spPr>
        <p:txBody>
          <a:bodyPr wrap="none" lIns="0" tIns="0" rIns="0" bIns="0">
            <a:spAutoFit/>
          </a:bodyPr>
          <a:lstStyle/>
          <a:p>
            <a:r>
              <a:rPr lang="es-ES" sz="2400" b="1" dirty="0">
                <a:solidFill>
                  <a:schemeClr val="bg1"/>
                </a:solidFill>
              </a:rPr>
              <a:t> </a:t>
            </a:r>
            <a:r>
              <a:rPr lang="es-ES" sz="2400" b="1" dirty="0" smtClean="0">
                <a:solidFill>
                  <a:schemeClr val="bg1"/>
                </a:solidFill>
              </a:rPr>
              <a:t>47%</a:t>
            </a:r>
            <a:endParaRPr lang="es-ES" sz="2400" dirty="0">
              <a:solidFill>
                <a:schemeClr val="bg1"/>
              </a:solidFill>
              <a:latin typeface="Times New Roman" pitchFamily="18" charset="0"/>
            </a:endParaRPr>
          </a:p>
        </p:txBody>
      </p:sp>
      <p:pic>
        <p:nvPicPr>
          <p:cNvPr id="33" name="32 Imagen" descr="Untitled-1 copy.jpg"/>
          <p:cNvPicPr>
            <a:picLocks noChangeAspect="1"/>
          </p:cNvPicPr>
          <p:nvPr/>
        </p:nvPicPr>
        <p:blipFill>
          <a:blip r:embed="rId5" cstate="print"/>
          <a:stretch>
            <a:fillRect/>
          </a:stretch>
        </p:blipFill>
        <p:spPr>
          <a:xfrm>
            <a:off x="683568" y="4149080"/>
            <a:ext cx="1520567" cy="2345556"/>
          </a:xfrm>
          <a:prstGeom prst="rect">
            <a:avLst/>
          </a:prstGeom>
        </p:spPr>
      </p:pic>
      <p:pic>
        <p:nvPicPr>
          <p:cNvPr id="34" name="33 Imagen" descr="Untitled-2 copy.jpg"/>
          <p:cNvPicPr>
            <a:picLocks noChangeAspect="1"/>
          </p:cNvPicPr>
          <p:nvPr/>
        </p:nvPicPr>
        <p:blipFill>
          <a:blip r:embed="rId6" cstate="print"/>
          <a:stretch>
            <a:fillRect/>
          </a:stretch>
        </p:blipFill>
        <p:spPr>
          <a:xfrm>
            <a:off x="6444208" y="4783687"/>
            <a:ext cx="936104" cy="1453625"/>
          </a:xfrm>
          <a:prstGeom prst="rect">
            <a:avLst/>
          </a:prstGeom>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17 Rectángulo"/>
          <p:cNvSpPr/>
          <p:nvPr/>
        </p:nvSpPr>
        <p:spPr bwMode="auto">
          <a:xfrm>
            <a:off x="-32" y="0"/>
            <a:ext cx="7072330" cy="1071546"/>
          </a:xfrm>
          <a:prstGeom prst="rect">
            <a:avLst/>
          </a:prstGeom>
          <a:solidFill>
            <a:schemeClr val="bg1">
              <a:lumMod val="95000"/>
            </a:schemeClr>
          </a:solidFill>
          <a:ln w="12700" cap="sq" cmpd="sng" algn="ctr">
            <a:no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800" b="0" i="0" u="none" strike="noStrike" cap="none" normalizeH="0" baseline="0" smtClean="0">
              <a:ln>
                <a:noFill/>
              </a:ln>
              <a:solidFill>
                <a:schemeClr val="tx1"/>
              </a:solidFill>
              <a:effectLst/>
              <a:latin typeface="Arial" charset="0"/>
            </a:endParaRPr>
          </a:p>
        </p:txBody>
      </p:sp>
      <p:sp>
        <p:nvSpPr>
          <p:cNvPr id="14339" name="Rectangle 2"/>
          <p:cNvSpPr>
            <a:spLocks noChangeArrowheads="1"/>
          </p:cNvSpPr>
          <p:nvPr/>
        </p:nvSpPr>
        <p:spPr bwMode="auto">
          <a:xfrm>
            <a:off x="34925" y="76200"/>
            <a:ext cx="6934200" cy="738188"/>
          </a:xfrm>
          <a:prstGeom prst="rect">
            <a:avLst/>
          </a:prstGeom>
          <a:noFill/>
          <a:ln w="9525">
            <a:noFill/>
            <a:miter lim="800000"/>
            <a:headEnd/>
            <a:tailEnd/>
          </a:ln>
        </p:spPr>
        <p:txBody>
          <a:bodyPr>
            <a:spAutoFit/>
          </a:bodyPr>
          <a:lstStyle/>
          <a:p>
            <a:pPr>
              <a:buFont typeface="Wingdings" pitchFamily="2" charset="2"/>
              <a:buNone/>
            </a:pPr>
            <a:r>
              <a:rPr lang="es-MX" sz="2800" spc="300" dirty="0" smtClean="0">
                <a:solidFill>
                  <a:schemeClr val="bg1">
                    <a:lumMod val="50000"/>
                  </a:schemeClr>
                </a:solidFill>
                <a:latin typeface="Impact" pitchFamily="34" charset="0"/>
              </a:rPr>
              <a:t>ANTECEDENTES</a:t>
            </a:r>
          </a:p>
          <a:p>
            <a:pPr>
              <a:buFont typeface="Wingdings" pitchFamily="2" charset="2"/>
              <a:buNone/>
            </a:pPr>
            <a:r>
              <a:rPr lang="es-MX" sz="1400" b="1" spc="300" dirty="0" smtClean="0">
                <a:solidFill>
                  <a:srgbClr val="FF6600"/>
                </a:solidFill>
                <a:latin typeface="Verdana" pitchFamily="34" charset="0"/>
              </a:rPr>
              <a:t>Dirección General de Profesiones</a:t>
            </a:r>
            <a:endParaRPr lang="es-MX" sz="1400" b="1" spc="300" dirty="0">
              <a:solidFill>
                <a:srgbClr val="FF6600"/>
              </a:solidFill>
              <a:latin typeface="Verdana" pitchFamily="34" charset="0"/>
            </a:endParaRPr>
          </a:p>
        </p:txBody>
      </p:sp>
      <p:pic>
        <p:nvPicPr>
          <p:cNvPr id="14340" name="Picture 3" descr="logosep_act"/>
          <p:cNvPicPr>
            <a:picLocks noChangeAspect="1" noChangeArrowheads="1"/>
          </p:cNvPicPr>
          <p:nvPr/>
        </p:nvPicPr>
        <p:blipFill>
          <a:blip r:embed="rId3" cstate="print"/>
          <a:srcRect/>
          <a:stretch>
            <a:fillRect/>
          </a:stretch>
        </p:blipFill>
        <p:spPr bwMode="auto">
          <a:xfrm>
            <a:off x="7092950" y="0"/>
            <a:ext cx="2051050" cy="1073150"/>
          </a:xfrm>
          <a:prstGeom prst="rect">
            <a:avLst/>
          </a:prstGeom>
          <a:noFill/>
          <a:ln w="9525">
            <a:noFill/>
            <a:miter lim="800000"/>
            <a:headEnd/>
            <a:tailEnd/>
          </a:ln>
        </p:spPr>
      </p:pic>
      <p:sp>
        <p:nvSpPr>
          <p:cNvPr id="19" name="18 CuadroTexto"/>
          <p:cNvSpPr txBox="1"/>
          <p:nvPr/>
        </p:nvSpPr>
        <p:spPr>
          <a:xfrm>
            <a:off x="428596" y="2264092"/>
            <a:ext cx="4719468" cy="2893100"/>
          </a:xfrm>
          <a:prstGeom prst="rect">
            <a:avLst/>
          </a:prstGeom>
          <a:noFill/>
        </p:spPr>
        <p:txBody>
          <a:bodyPr wrap="square" rtlCol="0">
            <a:spAutoFit/>
          </a:bodyPr>
          <a:lstStyle/>
          <a:p>
            <a:pPr marL="457200" indent="-457200" algn="just">
              <a:buFont typeface="+mj-lt"/>
              <a:buAutoNum type="arabicPeriod"/>
            </a:pPr>
            <a:r>
              <a:rPr lang="es-ES" sz="1400" dirty="0" smtClean="0"/>
              <a:t>Educación Normal</a:t>
            </a:r>
          </a:p>
          <a:p>
            <a:pPr marL="457200" indent="-457200" algn="just">
              <a:buFont typeface="+mj-lt"/>
              <a:buAutoNum type="arabicPeriod"/>
            </a:pPr>
            <a:endParaRPr lang="es-ES" sz="1400" dirty="0" smtClean="0"/>
          </a:p>
          <a:p>
            <a:pPr marL="457200" indent="-457200" algn="just">
              <a:buFont typeface="+mj-lt"/>
              <a:buAutoNum type="arabicPeriod"/>
            </a:pPr>
            <a:r>
              <a:rPr lang="es-ES" sz="1400" dirty="0" smtClean="0"/>
              <a:t>Educación Técnica / Tecnológica</a:t>
            </a:r>
          </a:p>
          <a:p>
            <a:pPr marL="457200" indent="-457200" algn="just">
              <a:buFont typeface="+mj-lt"/>
              <a:buAutoNum type="arabicPeriod"/>
            </a:pPr>
            <a:endParaRPr lang="es-ES" sz="1400" dirty="0" smtClean="0"/>
          </a:p>
          <a:p>
            <a:pPr marL="457200" indent="-457200" algn="just">
              <a:buFont typeface="+mj-lt"/>
              <a:buAutoNum type="arabicPeriod"/>
            </a:pPr>
            <a:r>
              <a:rPr lang="es-ES" sz="1400" dirty="0" smtClean="0"/>
              <a:t>Instituciones Particulares con R.V.O.E. Federal</a:t>
            </a:r>
          </a:p>
          <a:p>
            <a:pPr marL="457200" indent="-457200" algn="just">
              <a:buFont typeface="+mj-lt"/>
              <a:buAutoNum type="arabicPeriod"/>
            </a:pPr>
            <a:endParaRPr lang="es-ES" sz="1400" dirty="0" smtClean="0"/>
          </a:p>
          <a:p>
            <a:pPr marL="457200" indent="-457200" algn="just">
              <a:buFont typeface="+mj-lt"/>
              <a:buAutoNum type="arabicPeriod"/>
            </a:pPr>
            <a:r>
              <a:rPr lang="es-ES" sz="1400" dirty="0" smtClean="0"/>
              <a:t>Instituciones Particulares con R.V.O.E Estatal</a:t>
            </a:r>
          </a:p>
          <a:p>
            <a:pPr marL="457200" indent="-457200" algn="just">
              <a:buFont typeface="+mj-lt"/>
              <a:buAutoNum type="arabicPeriod"/>
            </a:pPr>
            <a:endParaRPr lang="es-ES" sz="1400" dirty="0" smtClean="0"/>
          </a:p>
          <a:p>
            <a:pPr marL="457200" indent="-457200" algn="just">
              <a:buFont typeface="+mj-lt"/>
              <a:buAutoNum type="arabicPeriod"/>
            </a:pPr>
            <a:r>
              <a:rPr lang="es-ES" sz="1400" dirty="0" smtClean="0"/>
              <a:t>Instituciones Descentralizadas</a:t>
            </a:r>
          </a:p>
          <a:p>
            <a:pPr marL="457200" indent="-457200" algn="just">
              <a:buFont typeface="+mj-lt"/>
              <a:buAutoNum type="arabicPeriod"/>
            </a:pPr>
            <a:endParaRPr lang="es-ES" sz="1400" dirty="0" smtClean="0"/>
          </a:p>
          <a:p>
            <a:pPr marL="457200" indent="-457200" algn="just">
              <a:buFont typeface="+mj-lt"/>
              <a:buAutoNum type="arabicPeriod"/>
            </a:pPr>
            <a:r>
              <a:rPr lang="es-ES" sz="1400" dirty="0" smtClean="0"/>
              <a:t>Estudios en el Extranjero</a:t>
            </a:r>
          </a:p>
          <a:p>
            <a:pPr marL="342900" indent="-342900" hangingPunct="0">
              <a:buFont typeface="+mj-lt"/>
              <a:buAutoNum type="arabicPeriod"/>
            </a:pPr>
            <a:endParaRPr lang="es-MX" sz="1400" dirty="0" smtClean="0"/>
          </a:p>
          <a:p>
            <a:pPr marL="457200" indent="-457200" algn="just">
              <a:buFont typeface="+mj-lt"/>
              <a:buAutoNum type="arabicPeriod"/>
            </a:pPr>
            <a:endParaRPr lang="es-MX" sz="1400" b="1" dirty="0"/>
          </a:p>
        </p:txBody>
      </p:sp>
      <p:sp>
        <p:nvSpPr>
          <p:cNvPr id="17" name="16 CuadroTexto"/>
          <p:cNvSpPr txBox="1"/>
          <p:nvPr/>
        </p:nvSpPr>
        <p:spPr>
          <a:xfrm>
            <a:off x="4860032" y="1556792"/>
            <a:ext cx="432048" cy="3170099"/>
          </a:xfrm>
          <a:prstGeom prst="rect">
            <a:avLst/>
          </a:prstGeom>
          <a:noFill/>
        </p:spPr>
        <p:txBody>
          <a:bodyPr wrap="square" rtlCol="0">
            <a:spAutoFit/>
          </a:bodyPr>
          <a:lstStyle/>
          <a:p>
            <a:r>
              <a:rPr lang="es-MX" sz="20000" dirty="0" smtClean="0">
                <a:solidFill>
                  <a:schemeClr val="accent2">
                    <a:lumMod val="60000"/>
                    <a:lumOff val="40000"/>
                  </a:schemeClr>
                </a:solidFill>
              </a:rPr>
              <a:t>}</a:t>
            </a:r>
            <a:endParaRPr lang="es-MX" sz="20000" dirty="0">
              <a:solidFill>
                <a:schemeClr val="accent2">
                  <a:lumMod val="60000"/>
                  <a:lumOff val="40000"/>
                </a:schemeClr>
              </a:solidFill>
            </a:endParaRPr>
          </a:p>
        </p:txBody>
      </p:sp>
      <p:sp>
        <p:nvSpPr>
          <p:cNvPr id="20" name="19 CuadroTexto"/>
          <p:cNvSpPr txBox="1"/>
          <p:nvPr/>
        </p:nvSpPr>
        <p:spPr>
          <a:xfrm>
            <a:off x="5940152" y="2871807"/>
            <a:ext cx="2880320" cy="1277273"/>
          </a:xfrm>
          <a:prstGeom prst="rect">
            <a:avLst/>
          </a:prstGeom>
          <a:solidFill>
            <a:schemeClr val="accent2">
              <a:lumMod val="60000"/>
              <a:lumOff val="40000"/>
            </a:schemeClr>
          </a:solidFill>
        </p:spPr>
        <p:txBody>
          <a:bodyPr wrap="square" rtlCol="0">
            <a:spAutoFit/>
          </a:bodyPr>
          <a:lstStyle/>
          <a:p>
            <a:pPr algn="ctr"/>
            <a:r>
              <a:rPr lang="es-MX" sz="7700" dirty="0" smtClean="0">
                <a:solidFill>
                  <a:schemeClr val="bg1"/>
                </a:solidFill>
              </a:rPr>
              <a:t>DGP</a:t>
            </a:r>
            <a:endParaRPr lang="es-MX" sz="7700" dirty="0">
              <a:solidFill>
                <a:schemeClr val="bg1"/>
              </a:solidFill>
            </a:endParaRPr>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17 Rectángulo"/>
          <p:cNvSpPr/>
          <p:nvPr/>
        </p:nvSpPr>
        <p:spPr bwMode="auto">
          <a:xfrm>
            <a:off x="-32" y="0"/>
            <a:ext cx="7072330" cy="1071546"/>
          </a:xfrm>
          <a:prstGeom prst="rect">
            <a:avLst/>
          </a:prstGeom>
          <a:solidFill>
            <a:schemeClr val="bg1">
              <a:lumMod val="95000"/>
            </a:schemeClr>
          </a:solidFill>
          <a:ln w="12700" cap="sq" cmpd="sng" algn="ctr">
            <a:no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800" b="0" i="0" u="none" strike="noStrike" cap="none" normalizeH="0" baseline="0" smtClean="0">
              <a:ln>
                <a:noFill/>
              </a:ln>
              <a:solidFill>
                <a:schemeClr val="tx1"/>
              </a:solidFill>
              <a:effectLst/>
              <a:latin typeface="Arial" charset="0"/>
            </a:endParaRPr>
          </a:p>
        </p:txBody>
      </p:sp>
      <p:sp>
        <p:nvSpPr>
          <p:cNvPr id="14339" name="Rectangle 2"/>
          <p:cNvSpPr>
            <a:spLocks noChangeArrowheads="1"/>
          </p:cNvSpPr>
          <p:nvPr/>
        </p:nvSpPr>
        <p:spPr bwMode="auto">
          <a:xfrm>
            <a:off x="34925" y="76200"/>
            <a:ext cx="6934200" cy="738188"/>
          </a:xfrm>
          <a:prstGeom prst="rect">
            <a:avLst/>
          </a:prstGeom>
          <a:noFill/>
          <a:ln w="9525">
            <a:noFill/>
            <a:miter lim="800000"/>
            <a:headEnd/>
            <a:tailEnd/>
          </a:ln>
        </p:spPr>
        <p:txBody>
          <a:bodyPr>
            <a:spAutoFit/>
          </a:bodyPr>
          <a:lstStyle/>
          <a:p>
            <a:pPr>
              <a:buFont typeface="Wingdings" pitchFamily="2" charset="2"/>
              <a:buNone/>
            </a:pPr>
            <a:r>
              <a:rPr lang="es-MX" sz="2800" spc="300" dirty="0" smtClean="0">
                <a:solidFill>
                  <a:schemeClr val="bg1">
                    <a:lumMod val="50000"/>
                  </a:schemeClr>
                </a:solidFill>
                <a:latin typeface="Impact" pitchFamily="34" charset="0"/>
              </a:rPr>
              <a:t>ANTECEDENTES</a:t>
            </a:r>
          </a:p>
          <a:p>
            <a:pPr>
              <a:buFont typeface="Wingdings" pitchFamily="2" charset="2"/>
              <a:buNone/>
            </a:pPr>
            <a:r>
              <a:rPr lang="es-MX" sz="1400" b="1" spc="300" dirty="0" smtClean="0">
                <a:solidFill>
                  <a:srgbClr val="FF6600"/>
                </a:solidFill>
                <a:latin typeface="Verdana" pitchFamily="34" charset="0"/>
              </a:rPr>
              <a:t>Dirección General de Profesiones</a:t>
            </a:r>
            <a:endParaRPr lang="es-MX" sz="1400" b="1" spc="300" dirty="0">
              <a:solidFill>
                <a:srgbClr val="FF6600"/>
              </a:solidFill>
              <a:latin typeface="Verdana" pitchFamily="34" charset="0"/>
            </a:endParaRPr>
          </a:p>
        </p:txBody>
      </p:sp>
      <p:pic>
        <p:nvPicPr>
          <p:cNvPr id="14340" name="Picture 3" descr="logosep_act"/>
          <p:cNvPicPr>
            <a:picLocks noChangeAspect="1" noChangeArrowheads="1"/>
          </p:cNvPicPr>
          <p:nvPr/>
        </p:nvPicPr>
        <p:blipFill>
          <a:blip r:embed="rId3" cstate="print"/>
          <a:srcRect/>
          <a:stretch>
            <a:fillRect/>
          </a:stretch>
        </p:blipFill>
        <p:spPr bwMode="auto">
          <a:xfrm>
            <a:off x="7092950" y="0"/>
            <a:ext cx="2051050" cy="1073150"/>
          </a:xfrm>
          <a:prstGeom prst="rect">
            <a:avLst/>
          </a:prstGeom>
          <a:noFill/>
          <a:ln w="9525">
            <a:noFill/>
            <a:miter lim="800000"/>
            <a:headEnd/>
            <a:tailEnd/>
          </a:ln>
        </p:spPr>
      </p:pic>
      <p:sp>
        <p:nvSpPr>
          <p:cNvPr id="19" name="18 CuadroTexto"/>
          <p:cNvSpPr txBox="1"/>
          <p:nvPr/>
        </p:nvSpPr>
        <p:spPr>
          <a:xfrm>
            <a:off x="107504" y="1183972"/>
            <a:ext cx="4719468" cy="2092881"/>
          </a:xfrm>
          <a:prstGeom prst="rect">
            <a:avLst/>
          </a:prstGeom>
          <a:noFill/>
        </p:spPr>
        <p:txBody>
          <a:bodyPr wrap="square" rtlCol="0">
            <a:spAutoFit/>
          </a:bodyPr>
          <a:lstStyle/>
          <a:p>
            <a:pPr marL="457200" indent="-457200" algn="just">
              <a:buFont typeface="+mj-lt"/>
              <a:buAutoNum type="arabicPeriod"/>
            </a:pPr>
            <a:r>
              <a:rPr lang="es-ES" sz="1000" dirty="0" smtClean="0"/>
              <a:t>Educación Normal</a:t>
            </a:r>
          </a:p>
          <a:p>
            <a:pPr marL="457200" indent="-457200" algn="just">
              <a:buFont typeface="+mj-lt"/>
              <a:buAutoNum type="arabicPeriod"/>
            </a:pPr>
            <a:endParaRPr lang="es-ES" sz="1000" dirty="0" smtClean="0"/>
          </a:p>
          <a:p>
            <a:pPr marL="457200" indent="-457200" algn="just">
              <a:buFont typeface="+mj-lt"/>
              <a:buAutoNum type="arabicPeriod"/>
            </a:pPr>
            <a:r>
              <a:rPr lang="es-ES" sz="1000" dirty="0" smtClean="0"/>
              <a:t>Educación Técnica / Tecnológica</a:t>
            </a:r>
          </a:p>
          <a:p>
            <a:pPr marL="457200" indent="-457200" algn="just">
              <a:buFont typeface="+mj-lt"/>
              <a:buAutoNum type="arabicPeriod"/>
            </a:pPr>
            <a:endParaRPr lang="es-ES" sz="1000" dirty="0" smtClean="0"/>
          </a:p>
          <a:p>
            <a:pPr marL="457200" indent="-457200" algn="just">
              <a:buFont typeface="+mj-lt"/>
              <a:buAutoNum type="arabicPeriod"/>
            </a:pPr>
            <a:r>
              <a:rPr lang="es-ES" sz="1000" dirty="0" smtClean="0"/>
              <a:t>Instituciones Particulares con R.V.O.E. Federal</a:t>
            </a:r>
          </a:p>
          <a:p>
            <a:pPr marL="457200" indent="-457200" algn="just">
              <a:buFont typeface="+mj-lt"/>
              <a:buAutoNum type="arabicPeriod"/>
            </a:pPr>
            <a:endParaRPr lang="es-ES" sz="1000" dirty="0" smtClean="0"/>
          </a:p>
          <a:p>
            <a:pPr marL="457200" indent="-457200" algn="just">
              <a:buFont typeface="+mj-lt"/>
              <a:buAutoNum type="arabicPeriod"/>
            </a:pPr>
            <a:r>
              <a:rPr lang="es-ES" sz="1000" dirty="0" smtClean="0"/>
              <a:t>Instituciones Particulares con R.V.O.E Estatal</a:t>
            </a:r>
          </a:p>
          <a:p>
            <a:pPr marL="457200" indent="-457200" algn="just">
              <a:buFont typeface="+mj-lt"/>
              <a:buAutoNum type="arabicPeriod"/>
            </a:pPr>
            <a:endParaRPr lang="es-ES" sz="1000" dirty="0" smtClean="0"/>
          </a:p>
          <a:p>
            <a:pPr marL="457200" indent="-457200" algn="just">
              <a:buFont typeface="+mj-lt"/>
              <a:buAutoNum type="arabicPeriod"/>
            </a:pPr>
            <a:r>
              <a:rPr lang="es-ES" sz="1000" dirty="0" smtClean="0"/>
              <a:t>Instituciones Descentralizadas</a:t>
            </a:r>
          </a:p>
          <a:p>
            <a:pPr marL="457200" indent="-457200" algn="just">
              <a:buFont typeface="+mj-lt"/>
              <a:buAutoNum type="arabicPeriod"/>
            </a:pPr>
            <a:endParaRPr lang="es-ES" sz="1000" dirty="0" smtClean="0"/>
          </a:p>
          <a:p>
            <a:pPr marL="457200" indent="-457200" algn="just">
              <a:buFont typeface="+mj-lt"/>
              <a:buAutoNum type="arabicPeriod"/>
            </a:pPr>
            <a:r>
              <a:rPr lang="es-ES" sz="1000" dirty="0" smtClean="0"/>
              <a:t>Estudios en el Extranjero</a:t>
            </a:r>
          </a:p>
          <a:p>
            <a:pPr marL="342900" indent="-342900" hangingPunct="0">
              <a:buFont typeface="+mj-lt"/>
              <a:buAutoNum type="arabicPeriod"/>
            </a:pPr>
            <a:endParaRPr lang="es-MX" sz="1000" dirty="0" smtClean="0"/>
          </a:p>
          <a:p>
            <a:pPr marL="457200" indent="-457200" algn="just">
              <a:buFont typeface="+mj-lt"/>
              <a:buAutoNum type="arabicPeriod"/>
            </a:pPr>
            <a:endParaRPr lang="es-MX" sz="1000" b="1" dirty="0"/>
          </a:p>
        </p:txBody>
      </p:sp>
      <p:sp>
        <p:nvSpPr>
          <p:cNvPr id="17" name="16 CuadroTexto"/>
          <p:cNvSpPr txBox="1"/>
          <p:nvPr/>
        </p:nvSpPr>
        <p:spPr>
          <a:xfrm>
            <a:off x="3203848" y="668303"/>
            <a:ext cx="432048" cy="2400657"/>
          </a:xfrm>
          <a:prstGeom prst="rect">
            <a:avLst/>
          </a:prstGeom>
          <a:noFill/>
        </p:spPr>
        <p:txBody>
          <a:bodyPr wrap="square" rtlCol="0">
            <a:spAutoFit/>
          </a:bodyPr>
          <a:lstStyle/>
          <a:p>
            <a:r>
              <a:rPr lang="es-MX" sz="15000" dirty="0" smtClean="0">
                <a:solidFill>
                  <a:schemeClr val="accent2">
                    <a:lumMod val="60000"/>
                    <a:lumOff val="40000"/>
                  </a:schemeClr>
                </a:solidFill>
              </a:rPr>
              <a:t>}</a:t>
            </a:r>
            <a:endParaRPr lang="es-MX" sz="15000" dirty="0">
              <a:solidFill>
                <a:schemeClr val="accent2">
                  <a:lumMod val="60000"/>
                  <a:lumOff val="40000"/>
                </a:schemeClr>
              </a:solidFill>
            </a:endParaRPr>
          </a:p>
        </p:txBody>
      </p:sp>
      <p:sp>
        <p:nvSpPr>
          <p:cNvPr id="20" name="19 CuadroTexto"/>
          <p:cNvSpPr txBox="1"/>
          <p:nvPr/>
        </p:nvSpPr>
        <p:spPr>
          <a:xfrm>
            <a:off x="4067944" y="1359639"/>
            <a:ext cx="2880320" cy="1277273"/>
          </a:xfrm>
          <a:prstGeom prst="rect">
            <a:avLst/>
          </a:prstGeom>
          <a:solidFill>
            <a:schemeClr val="accent2">
              <a:lumMod val="60000"/>
              <a:lumOff val="40000"/>
            </a:schemeClr>
          </a:solidFill>
        </p:spPr>
        <p:txBody>
          <a:bodyPr wrap="square" rtlCol="0">
            <a:spAutoFit/>
          </a:bodyPr>
          <a:lstStyle/>
          <a:p>
            <a:pPr algn="ctr"/>
            <a:r>
              <a:rPr lang="es-MX" sz="7700" dirty="0" smtClean="0">
                <a:solidFill>
                  <a:schemeClr val="bg1"/>
                </a:solidFill>
              </a:rPr>
              <a:t>DGP</a:t>
            </a:r>
            <a:endParaRPr lang="es-MX" sz="7700" dirty="0">
              <a:solidFill>
                <a:schemeClr val="bg1"/>
              </a:solidFill>
            </a:endParaRPr>
          </a:p>
        </p:txBody>
      </p:sp>
      <p:sp>
        <p:nvSpPr>
          <p:cNvPr id="21" name="20 CuadroTexto"/>
          <p:cNvSpPr txBox="1"/>
          <p:nvPr/>
        </p:nvSpPr>
        <p:spPr>
          <a:xfrm>
            <a:off x="4716016" y="3844786"/>
            <a:ext cx="4032448" cy="1600438"/>
          </a:xfrm>
          <a:prstGeom prst="rect">
            <a:avLst/>
          </a:prstGeom>
          <a:noFill/>
        </p:spPr>
        <p:txBody>
          <a:bodyPr wrap="square" rtlCol="0">
            <a:spAutoFit/>
          </a:bodyPr>
          <a:lstStyle/>
          <a:p>
            <a:pPr marL="457200" indent="-457200" algn="just"/>
            <a:r>
              <a:rPr lang="es-ES" sz="1400" dirty="0" smtClean="0"/>
              <a:t>Registro de Instituciones Educativas </a:t>
            </a:r>
          </a:p>
          <a:p>
            <a:pPr marL="457200" indent="-457200" algn="just"/>
            <a:endParaRPr lang="es-ES" sz="1400" dirty="0" smtClean="0"/>
          </a:p>
          <a:p>
            <a:pPr marL="457200" indent="-457200" algn="just"/>
            <a:r>
              <a:rPr lang="es-ES" sz="1400" dirty="0" smtClean="0"/>
              <a:t>Registro de Carreras</a:t>
            </a:r>
          </a:p>
          <a:p>
            <a:pPr marL="457200" indent="-457200" algn="just"/>
            <a:endParaRPr lang="es-ES" sz="1400" dirty="0" smtClean="0"/>
          </a:p>
          <a:p>
            <a:pPr marL="457200" indent="-457200" algn="just"/>
            <a:r>
              <a:rPr lang="es-ES" sz="1400" dirty="0" smtClean="0"/>
              <a:t>Registro de Formatos</a:t>
            </a:r>
          </a:p>
          <a:p>
            <a:pPr marL="342900" indent="-342900" hangingPunct="0">
              <a:buFont typeface="+mj-lt"/>
              <a:buAutoNum type="arabicPeriod"/>
            </a:pPr>
            <a:endParaRPr lang="es-MX" sz="1400" dirty="0" smtClean="0"/>
          </a:p>
          <a:p>
            <a:pPr marL="457200" indent="-457200" algn="just">
              <a:buFont typeface="+mj-lt"/>
              <a:buAutoNum type="arabicPeriod"/>
            </a:pPr>
            <a:endParaRPr lang="es-MX" sz="1400" b="1" dirty="0"/>
          </a:p>
        </p:txBody>
      </p:sp>
      <p:sp>
        <p:nvSpPr>
          <p:cNvPr id="22" name="21 CuadroTexto"/>
          <p:cNvSpPr txBox="1"/>
          <p:nvPr/>
        </p:nvSpPr>
        <p:spPr>
          <a:xfrm>
            <a:off x="4716016" y="2636912"/>
            <a:ext cx="1512168" cy="1323439"/>
          </a:xfrm>
          <a:prstGeom prst="rect">
            <a:avLst/>
          </a:prstGeom>
          <a:noFill/>
        </p:spPr>
        <p:txBody>
          <a:bodyPr wrap="square" rtlCol="0">
            <a:spAutoFit/>
          </a:bodyPr>
          <a:lstStyle/>
          <a:p>
            <a:pPr algn="ctr"/>
            <a:r>
              <a:rPr lang="es-MX" sz="8000" b="1" dirty="0" smtClean="0">
                <a:solidFill>
                  <a:srgbClr val="FFC000"/>
                </a:solidFill>
                <a:latin typeface="Wingdings 3" pitchFamily="18" charset="2"/>
              </a:rPr>
              <a:t>i</a:t>
            </a:r>
            <a:endParaRPr lang="es-MX" sz="8000" b="1" dirty="0">
              <a:solidFill>
                <a:srgbClr val="FFC000"/>
              </a:solidFill>
              <a:latin typeface="Wingdings 3" pitchFamily="18" charset="2"/>
            </a:endParaRPr>
          </a:p>
        </p:txBody>
      </p:sp>
      <p:sp>
        <p:nvSpPr>
          <p:cNvPr id="10" name="9 CuadroTexto"/>
          <p:cNvSpPr txBox="1"/>
          <p:nvPr/>
        </p:nvSpPr>
        <p:spPr>
          <a:xfrm>
            <a:off x="3059832" y="3861048"/>
            <a:ext cx="1512168" cy="1323439"/>
          </a:xfrm>
          <a:prstGeom prst="rect">
            <a:avLst/>
          </a:prstGeom>
          <a:noFill/>
        </p:spPr>
        <p:txBody>
          <a:bodyPr wrap="square" rtlCol="0">
            <a:spAutoFit/>
          </a:bodyPr>
          <a:lstStyle/>
          <a:p>
            <a:pPr algn="ctr"/>
            <a:r>
              <a:rPr lang="es-MX" sz="8000" b="1" dirty="0" smtClean="0">
                <a:solidFill>
                  <a:srgbClr val="FFC000"/>
                </a:solidFill>
                <a:latin typeface="Wingdings 3" pitchFamily="18" charset="2"/>
              </a:rPr>
              <a:t>f</a:t>
            </a:r>
            <a:endParaRPr lang="es-MX" sz="8000" b="1" dirty="0">
              <a:solidFill>
                <a:srgbClr val="FFC000"/>
              </a:solidFill>
              <a:latin typeface="Wingdings 3" pitchFamily="18" charset="2"/>
            </a:endParaRPr>
          </a:p>
        </p:txBody>
      </p:sp>
      <p:sp>
        <p:nvSpPr>
          <p:cNvPr id="11" name="10 CuadroTexto"/>
          <p:cNvSpPr txBox="1"/>
          <p:nvPr/>
        </p:nvSpPr>
        <p:spPr>
          <a:xfrm>
            <a:off x="395536" y="4418528"/>
            <a:ext cx="2952328" cy="738664"/>
          </a:xfrm>
          <a:prstGeom prst="rect">
            <a:avLst/>
          </a:prstGeom>
          <a:noFill/>
        </p:spPr>
        <p:txBody>
          <a:bodyPr wrap="square" rtlCol="0">
            <a:spAutoFit/>
          </a:bodyPr>
          <a:lstStyle/>
          <a:p>
            <a:pPr marL="457200" indent="-457200" algn="just"/>
            <a:r>
              <a:rPr lang="es-ES" sz="1400" dirty="0" smtClean="0"/>
              <a:t>Registro de Título y Expedición de Cédula Profesional</a:t>
            </a:r>
            <a:endParaRPr lang="es-MX" sz="1400" dirty="0" smtClean="0"/>
          </a:p>
          <a:p>
            <a:pPr marL="457200" indent="-457200" algn="just">
              <a:buFont typeface="+mj-lt"/>
              <a:buAutoNum type="arabicPeriod"/>
            </a:pPr>
            <a:endParaRPr lang="es-MX" sz="1400" b="1" dirty="0"/>
          </a:p>
        </p:txBody>
      </p:sp>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17 Rectángulo"/>
          <p:cNvSpPr/>
          <p:nvPr/>
        </p:nvSpPr>
        <p:spPr bwMode="auto">
          <a:xfrm>
            <a:off x="-32" y="0"/>
            <a:ext cx="7072330" cy="1071546"/>
          </a:xfrm>
          <a:prstGeom prst="rect">
            <a:avLst/>
          </a:prstGeom>
          <a:solidFill>
            <a:schemeClr val="bg1">
              <a:lumMod val="95000"/>
            </a:schemeClr>
          </a:solidFill>
          <a:ln w="12700" cap="sq" cmpd="sng" algn="ctr">
            <a:no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800" b="0" i="0" u="none" strike="noStrike" cap="none" normalizeH="0" baseline="0" smtClean="0">
              <a:ln>
                <a:noFill/>
              </a:ln>
              <a:solidFill>
                <a:schemeClr val="tx1"/>
              </a:solidFill>
              <a:effectLst/>
              <a:latin typeface="Arial" charset="0"/>
            </a:endParaRPr>
          </a:p>
        </p:txBody>
      </p:sp>
      <p:sp>
        <p:nvSpPr>
          <p:cNvPr id="14339" name="Rectangle 2"/>
          <p:cNvSpPr>
            <a:spLocks noChangeArrowheads="1"/>
          </p:cNvSpPr>
          <p:nvPr/>
        </p:nvSpPr>
        <p:spPr bwMode="auto">
          <a:xfrm>
            <a:off x="34925" y="76200"/>
            <a:ext cx="6934200" cy="738188"/>
          </a:xfrm>
          <a:prstGeom prst="rect">
            <a:avLst/>
          </a:prstGeom>
          <a:noFill/>
          <a:ln w="9525">
            <a:noFill/>
            <a:miter lim="800000"/>
            <a:headEnd/>
            <a:tailEnd/>
          </a:ln>
        </p:spPr>
        <p:txBody>
          <a:bodyPr>
            <a:spAutoFit/>
          </a:bodyPr>
          <a:lstStyle/>
          <a:p>
            <a:pPr>
              <a:buFont typeface="Wingdings" pitchFamily="2" charset="2"/>
              <a:buNone/>
            </a:pPr>
            <a:r>
              <a:rPr lang="es-MX" sz="2800" spc="300" dirty="0" smtClean="0">
                <a:solidFill>
                  <a:schemeClr val="bg1">
                    <a:lumMod val="50000"/>
                  </a:schemeClr>
                </a:solidFill>
                <a:latin typeface="Impact" pitchFamily="34" charset="0"/>
              </a:rPr>
              <a:t>ANTECEDENTES</a:t>
            </a:r>
          </a:p>
          <a:p>
            <a:pPr>
              <a:buFont typeface="Wingdings" pitchFamily="2" charset="2"/>
              <a:buNone/>
            </a:pPr>
            <a:r>
              <a:rPr lang="es-MX" sz="1400" b="1" spc="300" dirty="0" smtClean="0">
                <a:solidFill>
                  <a:srgbClr val="FF6600"/>
                </a:solidFill>
                <a:latin typeface="Verdana" pitchFamily="34" charset="0"/>
              </a:rPr>
              <a:t>Dirección General de Profesiones</a:t>
            </a:r>
            <a:endParaRPr lang="es-MX" sz="1400" b="1" spc="300" dirty="0">
              <a:solidFill>
                <a:srgbClr val="FF6600"/>
              </a:solidFill>
              <a:latin typeface="Verdana" pitchFamily="34" charset="0"/>
            </a:endParaRPr>
          </a:p>
        </p:txBody>
      </p:sp>
      <p:pic>
        <p:nvPicPr>
          <p:cNvPr id="14340" name="Picture 3" descr="logosep_act"/>
          <p:cNvPicPr>
            <a:picLocks noChangeAspect="1" noChangeArrowheads="1"/>
          </p:cNvPicPr>
          <p:nvPr/>
        </p:nvPicPr>
        <p:blipFill>
          <a:blip r:embed="rId3" cstate="print"/>
          <a:srcRect/>
          <a:stretch>
            <a:fillRect/>
          </a:stretch>
        </p:blipFill>
        <p:spPr bwMode="auto">
          <a:xfrm>
            <a:off x="7092950" y="0"/>
            <a:ext cx="2051050" cy="1073150"/>
          </a:xfrm>
          <a:prstGeom prst="rect">
            <a:avLst/>
          </a:prstGeom>
          <a:noFill/>
          <a:ln w="9525">
            <a:noFill/>
            <a:miter lim="800000"/>
            <a:headEnd/>
            <a:tailEnd/>
          </a:ln>
        </p:spPr>
      </p:pic>
      <p:sp>
        <p:nvSpPr>
          <p:cNvPr id="19" name="18 CuadroTexto"/>
          <p:cNvSpPr txBox="1"/>
          <p:nvPr/>
        </p:nvSpPr>
        <p:spPr>
          <a:xfrm>
            <a:off x="107504" y="1183972"/>
            <a:ext cx="4719468" cy="2092881"/>
          </a:xfrm>
          <a:prstGeom prst="rect">
            <a:avLst/>
          </a:prstGeom>
          <a:noFill/>
        </p:spPr>
        <p:txBody>
          <a:bodyPr wrap="square" rtlCol="0">
            <a:spAutoFit/>
          </a:bodyPr>
          <a:lstStyle/>
          <a:p>
            <a:pPr marL="457200" indent="-457200" algn="just">
              <a:buFont typeface="+mj-lt"/>
              <a:buAutoNum type="arabicPeriod"/>
            </a:pPr>
            <a:r>
              <a:rPr lang="es-ES" sz="1000" dirty="0" smtClean="0"/>
              <a:t>Educación Normal</a:t>
            </a:r>
          </a:p>
          <a:p>
            <a:pPr marL="457200" indent="-457200" algn="just">
              <a:buFont typeface="+mj-lt"/>
              <a:buAutoNum type="arabicPeriod"/>
            </a:pPr>
            <a:endParaRPr lang="es-ES" sz="1000" dirty="0" smtClean="0"/>
          </a:p>
          <a:p>
            <a:pPr marL="457200" indent="-457200" algn="just">
              <a:buFont typeface="+mj-lt"/>
              <a:buAutoNum type="arabicPeriod"/>
            </a:pPr>
            <a:r>
              <a:rPr lang="es-ES" sz="1000" dirty="0" smtClean="0"/>
              <a:t>Educación Técnica / Tecnológica</a:t>
            </a:r>
          </a:p>
          <a:p>
            <a:pPr marL="457200" indent="-457200" algn="just">
              <a:buFont typeface="+mj-lt"/>
              <a:buAutoNum type="arabicPeriod"/>
            </a:pPr>
            <a:endParaRPr lang="es-ES" sz="1000" dirty="0" smtClean="0"/>
          </a:p>
          <a:p>
            <a:pPr marL="457200" indent="-457200" algn="just">
              <a:buFont typeface="+mj-lt"/>
              <a:buAutoNum type="arabicPeriod"/>
            </a:pPr>
            <a:r>
              <a:rPr lang="es-ES" sz="1000" dirty="0" smtClean="0"/>
              <a:t>Instituciones Particulares con R.V.O.E. Federal</a:t>
            </a:r>
          </a:p>
          <a:p>
            <a:pPr marL="457200" indent="-457200" algn="just">
              <a:buFont typeface="+mj-lt"/>
              <a:buAutoNum type="arabicPeriod"/>
            </a:pPr>
            <a:endParaRPr lang="es-ES" sz="1000" dirty="0" smtClean="0"/>
          </a:p>
          <a:p>
            <a:pPr marL="457200" indent="-457200" algn="just">
              <a:buFont typeface="+mj-lt"/>
              <a:buAutoNum type="arabicPeriod"/>
            </a:pPr>
            <a:r>
              <a:rPr lang="es-ES" sz="1000" dirty="0" smtClean="0"/>
              <a:t>Instituciones Particulares con R.V.O.E Estatal</a:t>
            </a:r>
          </a:p>
          <a:p>
            <a:pPr marL="457200" indent="-457200" algn="just">
              <a:buFont typeface="+mj-lt"/>
              <a:buAutoNum type="arabicPeriod"/>
            </a:pPr>
            <a:endParaRPr lang="es-ES" sz="1000" dirty="0" smtClean="0"/>
          </a:p>
          <a:p>
            <a:pPr marL="457200" indent="-457200" algn="just">
              <a:buFont typeface="+mj-lt"/>
              <a:buAutoNum type="arabicPeriod"/>
            </a:pPr>
            <a:r>
              <a:rPr lang="es-ES" sz="1000" dirty="0" smtClean="0"/>
              <a:t>Instituciones Descentralizadas</a:t>
            </a:r>
          </a:p>
          <a:p>
            <a:pPr marL="457200" indent="-457200" algn="just">
              <a:buFont typeface="+mj-lt"/>
              <a:buAutoNum type="arabicPeriod"/>
            </a:pPr>
            <a:endParaRPr lang="es-ES" sz="1000" dirty="0" smtClean="0"/>
          </a:p>
          <a:p>
            <a:pPr marL="457200" indent="-457200" algn="just">
              <a:buFont typeface="+mj-lt"/>
              <a:buAutoNum type="arabicPeriod"/>
            </a:pPr>
            <a:r>
              <a:rPr lang="es-ES" sz="1000" dirty="0" smtClean="0"/>
              <a:t>Estudios en el Extranjero</a:t>
            </a:r>
          </a:p>
          <a:p>
            <a:pPr marL="342900" indent="-342900" hangingPunct="0">
              <a:buFont typeface="+mj-lt"/>
              <a:buAutoNum type="arabicPeriod"/>
            </a:pPr>
            <a:endParaRPr lang="es-MX" sz="1000" dirty="0" smtClean="0"/>
          </a:p>
          <a:p>
            <a:pPr marL="457200" indent="-457200" algn="just">
              <a:buFont typeface="+mj-lt"/>
              <a:buAutoNum type="arabicPeriod"/>
            </a:pPr>
            <a:endParaRPr lang="es-MX" sz="1000" b="1" dirty="0"/>
          </a:p>
        </p:txBody>
      </p:sp>
      <p:sp>
        <p:nvSpPr>
          <p:cNvPr id="17" name="16 CuadroTexto"/>
          <p:cNvSpPr txBox="1"/>
          <p:nvPr/>
        </p:nvSpPr>
        <p:spPr>
          <a:xfrm>
            <a:off x="3203848" y="668303"/>
            <a:ext cx="432048" cy="2400657"/>
          </a:xfrm>
          <a:prstGeom prst="rect">
            <a:avLst/>
          </a:prstGeom>
          <a:noFill/>
        </p:spPr>
        <p:txBody>
          <a:bodyPr wrap="square" rtlCol="0">
            <a:spAutoFit/>
          </a:bodyPr>
          <a:lstStyle/>
          <a:p>
            <a:r>
              <a:rPr lang="es-MX" sz="15000" dirty="0" smtClean="0">
                <a:solidFill>
                  <a:schemeClr val="accent2">
                    <a:lumMod val="60000"/>
                    <a:lumOff val="40000"/>
                  </a:schemeClr>
                </a:solidFill>
              </a:rPr>
              <a:t>}</a:t>
            </a:r>
            <a:endParaRPr lang="es-MX" sz="15000" dirty="0">
              <a:solidFill>
                <a:schemeClr val="accent2">
                  <a:lumMod val="60000"/>
                  <a:lumOff val="40000"/>
                </a:schemeClr>
              </a:solidFill>
            </a:endParaRPr>
          </a:p>
        </p:txBody>
      </p:sp>
      <p:sp>
        <p:nvSpPr>
          <p:cNvPr id="20" name="19 CuadroTexto"/>
          <p:cNvSpPr txBox="1"/>
          <p:nvPr/>
        </p:nvSpPr>
        <p:spPr>
          <a:xfrm>
            <a:off x="4067944" y="1359639"/>
            <a:ext cx="2880320" cy="1277273"/>
          </a:xfrm>
          <a:prstGeom prst="rect">
            <a:avLst/>
          </a:prstGeom>
          <a:solidFill>
            <a:schemeClr val="accent2">
              <a:lumMod val="60000"/>
              <a:lumOff val="40000"/>
            </a:schemeClr>
          </a:solidFill>
        </p:spPr>
        <p:txBody>
          <a:bodyPr wrap="square" rtlCol="0">
            <a:spAutoFit/>
          </a:bodyPr>
          <a:lstStyle/>
          <a:p>
            <a:pPr algn="ctr"/>
            <a:r>
              <a:rPr lang="es-MX" sz="7700" dirty="0" smtClean="0">
                <a:solidFill>
                  <a:schemeClr val="bg1"/>
                </a:solidFill>
              </a:rPr>
              <a:t>DGP</a:t>
            </a:r>
            <a:endParaRPr lang="es-MX" sz="7700" dirty="0">
              <a:solidFill>
                <a:schemeClr val="bg1"/>
              </a:solidFill>
            </a:endParaRPr>
          </a:p>
        </p:txBody>
      </p:sp>
      <p:sp>
        <p:nvSpPr>
          <p:cNvPr id="21" name="20 CuadroTexto"/>
          <p:cNvSpPr txBox="1"/>
          <p:nvPr/>
        </p:nvSpPr>
        <p:spPr>
          <a:xfrm>
            <a:off x="3884980" y="3284984"/>
            <a:ext cx="4719468" cy="1415772"/>
          </a:xfrm>
          <a:prstGeom prst="rect">
            <a:avLst/>
          </a:prstGeom>
          <a:noFill/>
        </p:spPr>
        <p:txBody>
          <a:bodyPr wrap="square" rtlCol="0">
            <a:spAutoFit/>
          </a:bodyPr>
          <a:lstStyle/>
          <a:p>
            <a:pPr marL="457200" indent="-457200" algn="just"/>
            <a:r>
              <a:rPr lang="es-ES" sz="1000" dirty="0" smtClean="0"/>
              <a:t>Registro de Instituciones Educativas  </a:t>
            </a:r>
            <a:r>
              <a:rPr lang="es-ES" dirty="0" smtClean="0"/>
              <a:t>6, 990</a:t>
            </a:r>
          </a:p>
          <a:p>
            <a:pPr marL="457200" indent="-457200" algn="just"/>
            <a:endParaRPr lang="es-ES" sz="1000" dirty="0" smtClean="0"/>
          </a:p>
          <a:p>
            <a:pPr marL="457200" indent="-457200" algn="just"/>
            <a:r>
              <a:rPr lang="es-ES" sz="1000" dirty="0" smtClean="0"/>
              <a:t>Registro de Planes de Estudios </a:t>
            </a:r>
            <a:r>
              <a:rPr lang="es-ES" dirty="0" smtClean="0"/>
              <a:t>65, 385</a:t>
            </a:r>
          </a:p>
          <a:p>
            <a:pPr marL="457200" indent="-457200" algn="just"/>
            <a:endParaRPr lang="es-ES" sz="1000" dirty="0" smtClean="0"/>
          </a:p>
          <a:p>
            <a:pPr marL="457200" indent="-457200" algn="just"/>
            <a:r>
              <a:rPr lang="es-ES" sz="1000" dirty="0" smtClean="0"/>
              <a:t>Registro de Formatos:</a:t>
            </a:r>
          </a:p>
          <a:p>
            <a:pPr marL="342900" indent="-342900" hangingPunct="0">
              <a:buFont typeface="+mj-lt"/>
              <a:buAutoNum type="arabicPeriod"/>
            </a:pPr>
            <a:endParaRPr lang="es-MX" sz="1000" dirty="0" smtClean="0"/>
          </a:p>
          <a:p>
            <a:pPr marL="457200" indent="-457200" algn="just">
              <a:buFont typeface="+mj-lt"/>
              <a:buAutoNum type="arabicPeriod"/>
            </a:pPr>
            <a:endParaRPr lang="es-MX" sz="1000" b="1" dirty="0"/>
          </a:p>
        </p:txBody>
      </p:sp>
      <p:sp>
        <p:nvSpPr>
          <p:cNvPr id="22" name="21 CuadroTexto"/>
          <p:cNvSpPr txBox="1"/>
          <p:nvPr/>
        </p:nvSpPr>
        <p:spPr>
          <a:xfrm>
            <a:off x="4716016" y="2636912"/>
            <a:ext cx="1512168" cy="707886"/>
          </a:xfrm>
          <a:prstGeom prst="rect">
            <a:avLst/>
          </a:prstGeom>
          <a:noFill/>
        </p:spPr>
        <p:txBody>
          <a:bodyPr wrap="square" rtlCol="0">
            <a:spAutoFit/>
          </a:bodyPr>
          <a:lstStyle/>
          <a:p>
            <a:pPr algn="ctr"/>
            <a:r>
              <a:rPr lang="es-MX" sz="4000" b="1" dirty="0" smtClean="0">
                <a:solidFill>
                  <a:srgbClr val="FFC000"/>
                </a:solidFill>
                <a:latin typeface="Wingdings 3" pitchFamily="18" charset="2"/>
              </a:rPr>
              <a:t>i</a:t>
            </a:r>
            <a:endParaRPr lang="es-MX" sz="4000" b="1" dirty="0">
              <a:solidFill>
                <a:srgbClr val="FFC000"/>
              </a:solidFill>
              <a:latin typeface="Wingdings 3" pitchFamily="18" charset="2"/>
            </a:endParaRPr>
          </a:p>
        </p:txBody>
      </p:sp>
      <p:sp>
        <p:nvSpPr>
          <p:cNvPr id="23" name="22 CuadroTexto"/>
          <p:cNvSpPr txBox="1"/>
          <p:nvPr/>
        </p:nvSpPr>
        <p:spPr>
          <a:xfrm>
            <a:off x="1619672" y="5117703"/>
            <a:ext cx="6264696" cy="615553"/>
          </a:xfrm>
          <a:prstGeom prst="rect">
            <a:avLst/>
          </a:prstGeom>
          <a:solidFill>
            <a:srgbClr val="FFC000"/>
          </a:solidFill>
        </p:spPr>
        <p:txBody>
          <a:bodyPr wrap="square" rtlCol="0">
            <a:spAutoFit/>
          </a:bodyPr>
          <a:lstStyle/>
          <a:p>
            <a:pPr marL="457200" indent="-457200" algn="ctr"/>
            <a:r>
              <a:rPr lang="es-ES" sz="1000" dirty="0" smtClean="0"/>
              <a:t>Instituciones Educativas  </a:t>
            </a:r>
            <a:r>
              <a:rPr lang="es-ES" dirty="0" smtClean="0"/>
              <a:t>6, 990  x 4 </a:t>
            </a:r>
            <a:r>
              <a:rPr lang="es-ES" sz="1000" dirty="0" smtClean="0"/>
              <a:t>formatos</a:t>
            </a:r>
            <a:r>
              <a:rPr lang="es-ES" dirty="0" smtClean="0"/>
              <a:t>= </a:t>
            </a:r>
            <a:r>
              <a:rPr lang="es-ES" sz="2400" dirty="0" smtClean="0"/>
              <a:t>27, 960 </a:t>
            </a:r>
            <a:r>
              <a:rPr lang="es-ES" sz="1050" dirty="0" smtClean="0"/>
              <a:t>formatos</a:t>
            </a:r>
          </a:p>
          <a:p>
            <a:pPr marL="457200" indent="-457200" algn="ctr"/>
            <a:endParaRPr lang="es-ES" sz="1000" dirty="0" smtClean="0"/>
          </a:p>
        </p:txBody>
      </p:sp>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17 Rectángulo"/>
          <p:cNvSpPr/>
          <p:nvPr/>
        </p:nvSpPr>
        <p:spPr bwMode="auto">
          <a:xfrm>
            <a:off x="-32" y="0"/>
            <a:ext cx="7072330" cy="1071546"/>
          </a:xfrm>
          <a:prstGeom prst="rect">
            <a:avLst/>
          </a:prstGeom>
          <a:solidFill>
            <a:schemeClr val="bg1">
              <a:lumMod val="95000"/>
            </a:schemeClr>
          </a:solidFill>
          <a:ln w="12700" cap="sq" cmpd="sng" algn="ctr">
            <a:no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800" b="0" i="0" u="none" strike="noStrike" cap="none" normalizeH="0" baseline="0" smtClean="0">
              <a:ln>
                <a:noFill/>
              </a:ln>
              <a:solidFill>
                <a:schemeClr val="tx1"/>
              </a:solidFill>
              <a:effectLst/>
              <a:latin typeface="Arial" charset="0"/>
            </a:endParaRPr>
          </a:p>
        </p:txBody>
      </p:sp>
      <p:sp>
        <p:nvSpPr>
          <p:cNvPr id="14339" name="Rectangle 2"/>
          <p:cNvSpPr>
            <a:spLocks noChangeArrowheads="1"/>
          </p:cNvSpPr>
          <p:nvPr/>
        </p:nvSpPr>
        <p:spPr bwMode="auto">
          <a:xfrm>
            <a:off x="34925" y="76200"/>
            <a:ext cx="6934200" cy="738188"/>
          </a:xfrm>
          <a:prstGeom prst="rect">
            <a:avLst/>
          </a:prstGeom>
          <a:noFill/>
          <a:ln w="9525">
            <a:noFill/>
            <a:miter lim="800000"/>
            <a:headEnd/>
            <a:tailEnd/>
          </a:ln>
        </p:spPr>
        <p:txBody>
          <a:bodyPr>
            <a:spAutoFit/>
          </a:bodyPr>
          <a:lstStyle/>
          <a:p>
            <a:pPr>
              <a:buFont typeface="Wingdings" pitchFamily="2" charset="2"/>
              <a:buNone/>
            </a:pPr>
            <a:r>
              <a:rPr lang="es-MX" sz="2800" spc="300" dirty="0" smtClean="0">
                <a:solidFill>
                  <a:schemeClr val="bg1">
                    <a:lumMod val="50000"/>
                  </a:schemeClr>
                </a:solidFill>
                <a:latin typeface="Impact" pitchFamily="34" charset="0"/>
              </a:rPr>
              <a:t>ANTECEDENTES</a:t>
            </a:r>
          </a:p>
          <a:p>
            <a:pPr>
              <a:buFont typeface="Wingdings" pitchFamily="2" charset="2"/>
              <a:buNone/>
            </a:pPr>
            <a:r>
              <a:rPr lang="es-MX" sz="1400" b="1" spc="300" dirty="0" smtClean="0">
                <a:solidFill>
                  <a:srgbClr val="FF6600"/>
                </a:solidFill>
                <a:latin typeface="Verdana" pitchFamily="34" charset="0"/>
              </a:rPr>
              <a:t>Dirección General de Profesiones</a:t>
            </a:r>
            <a:endParaRPr lang="es-MX" sz="1400" b="1" spc="300" dirty="0">
              <a:solidFill>
                <a:srgbClr val="FF6600"/>
              </a:solidFill>
              <a:latin typeface="Verdana" pitchFamily="34" charset="0"/>
            </a:endParaRPr>
          </a:p>
        </p:txBody>
      </p:sp>
      <p:pic>
        <p:nvPicPr>
          <p:cNvPr id="14340" name="Picture 3" descr="logosep_act"/>
          <p:cNvPicPr>
            <a:picLocks noChangeAspect="1" noChangeArrowheads="1"/>
          </p:cNvPicPr>
          <p:nvPr/>
        </p:nvPicPr>
        <p:blipFill>
          <a:blip r:embed="rId3" cstate="print"/>
          <a:srcRect/>
          <a:stretch>
            <a:fillRect/>
          </a:stretch>
        </p:blipFill>
        <p:spPr bwMode="auto">
          <a:xfrm>
            <a:off x="7092950" y="0"/>
            <a:ext cx="2051050" cy="1073150"/>
          </a:xfrm>
          <a:prstGeom prst="rect">
            <a:avLst/>
          </a:prstGeom>
          <a:noFill/>
          <a:ln w="9525">
            <a:noFill/>
            <a:miter lim="800000"/>
            <a:headEnd/>
            <a:tailEnd/>
          </a:ln>
        </p:spPr>
      </p:pic>
      <p:sp>
        <p:nvSpPr>
          <p:cNvPr id="20" name="19 CuadroTexto"/>
          <p:cNvSpPr txBox="1"/>
          <p:nvPr/>
        </p:nvSpPr>
        <p:spPr>
          <a:xfrm>
            <a:off x="179512" y="1340768"/>
            <a:ext cx="2880320" cy="1277273"/>
          </a:xfrm>
          <a:prstGeom prst="rect">
            <a:avLst/>
          </a:prstGeom>
          <a:solidFill>
            <a:schemeClr val="accent2">
              <a:lumMod val="60000"/>
              <a:lumOff val="40000"/>
            </a:schemeClr>
          </a:solidFill>
        </p:spPr>
        <p:txBody>
          <a:bodyPr wrap="square" rtlCol="0">
            <a:spAutoFit/>
          </a:bodyPr>
          <a:lstStyle/>
          <a:p>
            <a:pPr algn="ctr"/>
            <a:r>
              <a:rPr lang="es-MX" sz="7700" dirty="0" smtClean="0">
                <a:solidFill>
                  <a:schemeClr val="bg1"/>
                </a:solidFill>
              </a:rPr>
              <a:t>DGP</a:t>
            </a:r>
            <a:endParaRPr lang="es-MX" sz="7700" dirty="0">
              <a:solidFill>
                <a:schemeClr val="bg1"/>
              </a:solidFill>
            </a:endParaRPr>
          </a:p>
        </p:txBody>
      </p:sp>
      <p:grpSp>
        <p:nvGrpSpPr>
          <p:cNvPr id="23" name="Group 49"/>
          <p:cNvGrpSpPr>
            <a:grpSpLocks/>
          </p:cNvGrpSpPr>
          <p:nvPr/>
        </p:nvGrpSpPr>
        <p:grpSpPr bwMode="auto">
          <a:xfrm>
            <a:off x="354013" y="3645619"/>
            <a:ext cx="8250237" cy="2879725"/>
            <a:chOff x="113" y="2069"/>
            <a:chExt cx="5197" cy="1814"/>
          </a:xfrm>
        </p:grpSpPr>
        <p:pic>
          <p:nvPicPr>
            <p:cNvPr id="24" name="Picture 11" descr="Gomez_Título EXAMEN 21"/>
            <p:cNvPicPr>
              <a:picLocks noChangeAspect="1" noChangeArrowheads="1"/>
            </p:cNvPicPr>
            <p:nvPr/>
          </p:nvPicPr>
          <p:blipFill>
            <a:blip r:embed="rId4" cstate="print"/>
            <a:srcRect/>
            <a:stretch>
              <a:fillRect/>
            </a:stretch>
          </p:blipFill>
          <p:spPr bwMode="auto">
            <a:xfrm>
              <a:off x="1383" y="2069"/>
              <a:ext cx="626" cy="862"/>
            </a:xfrm>
            <a:prstGeom prst="rect">
              <a:avLst/>
            </a:prstGeom>
            <a:noFill/>
            <a:ln w="9525">
              <a:noFill/>
              <a:miter lim="800000"/>
              <a:headEnd/>
              <a:tailEnd/>
            </a:ln>
          </p:spPr>
        </p:pic>
        <p:pic>
          <p:nvPicPr>
            <p:cNvPr id="25" name="Picture 12" descr="Gomez_Título12"/>
            <p:cNvPicPr>
              <a:picLocks noChangeAspect="1" noChangeArrowheads="1"/>
            </p:cNvPicPr>
            <p:nvPr/>
          </p:nvPicPr>
          <p:blipFill>
            <a:blip r:embed="rId5" cstate="print"/>
            <a:srcRect/>
            <a:stretch>
              <a:fillRect/>
            </a:stretch>
          </p:blipFill>
          <p:spPr bwMode="auto">
            <a:xfrm>
              <a:off x="113" y="2114"/>
              <a:ext cx="668" cy="907"/>
            </a:xfrm>
            <a:prstGeom prst="rect">
              <a:avLst/>
            </a:prstGeom>
            <a:noFill/>
            <a:ln w="9525">
              <a:noFill/>
              <a:miter lim="800000"/>
              <a:headEnd/>
              <a:tailEnd/>
            </a:ln>
          </p:spPr>
        </p:pic>
        <p:pic>
          <p:nvPicPr>
            <p:cNvPr id="26" name="Picture 13" descr="Sierra_Título21"/>
            <p:cNvPicPr>
              <a:picLocks noChangeAspect="1" noChangeArrowheads="1"/>
            </p:cNvPicPr>
            <p:nvPr/>
          </p:nvPicPr>
          <p:blipFill>
            <a:blip r:embed="rId6" cstate="print"/>
            <a:srcRect/>
            <a:stretch>
              <a:fillRect/>
            </a:stretch>
          </p:blipFill>
          <p:spPr bwMode="auto">
            <a:xfrm>
              <a:off x="385" y="2568"/>
              <a:ext cx="707" cy="914"/>
            </a:xfrm>
            <a:prstGeom prst="rect">
              <a:avLst/>
            </a:prstGeom>
            <a:noFill/>
            <a:ln w="9525">
              <a:noFill/>
              <a:miter lim="800000"/>
              <a:headEnd/>
              <a:tailEnd/>
            </a:ln>
          </p:spPr>
        </p:pic>
        <p:pic>
          <p:nvPicPr>
            <p:cNvPr id="27" name="Picture 14" descr="Madrigal_Título21"/>
            <p:cNvPicPr>
              <a:picLocks noChangeAspect="1" noChangeArrowheads="1"/>
            </p:cNvPicPr>
            <p:nvPr/>
          </p:nvPicPr>
          <p:blipFill>
            <a:blip r:embed="rId7" cstate="print"/>
            <a:srcRect/>
            <a:stretch>
              <a:fillRect/>
            </a:stretch>
          </p:blipFill>
          <p:spPr bwMode="auto">
            <a:xfrm>
              <a:off x="657" y="2976"/>
              <a:ext cx="697" cy="907"/>
            </a:xfrm>
            <a:prstGeom prst="rect">
              <a:avLst/>
            </a:prstGeom>
            <a:noFill/>
            <a:ln w="9525">
              <a:noFill/>
              <a:miter lim="800000"/>
              <a:headEnd/>
              <a:tailEnd/>
            </a:ln>
          </p:spPr>
        </p:pic>
        <p:pic>
          <p:nvPicPr>
            <p:cNvPr id="28" name="Picture 17" descr="Sierra_Acta examen21"/>
            <p:cNvPicPr>
              <a:picLocks noChangeAspect="1" noChangeArrowheads="1"/>
            </p:cNvPicPr>
            <p:nvPr/>
          </p:nvPicPr>
          <p:blipFill>
            <a:blip r:embed="rId8" cstate="print"/>
            <a:srcRect/>
            <a:stretch>
              <a:fillRect/>
            </a:stretch>
          </p:blipFill>
          <p:spPr bwMode="auto">
            <a:xfrm>
              <a:off x="1655" y="2522"/>
              <a:ext cx="605" cy="786"/>
            </a:xfrm>
            <a:prstGeom prst="rect">
              <a:avLst/>
            </a:prstGeom>
            <a:noFill/>
            <a:ln w="9525">
              <a:noFill/>
              <a:miter lim="800000"/>
              <a:headEnd/>
              <a:tailEnd/>
            </a:ln>
          </p:spPr>
        </p:pic>
        <p:pic>
          <p:nvPicPr>
            <p:cNvPr id="29" name="Picture 18" descr="Madrigal_Acta examen"/>
            <p:cNvPicPr>
              <a:picLocks noChangeAspect="1" noChangeArrowheads="1"/>
            </p:cNvPicPr>
            <p:nvPr/>
          </p:nvPicPr>
          <p:blipFill>
            <a:blip r:embed="rId9" cstate="print"/>
            <a:srcRect/>
            <a:stretch>
              <a:fillRect/>
            </a:stretch>
          </p:blipFill>
          <p:spPr bwMode="auto">
            <a:xfrm>
              <a:off x="1928" y="2931"/>
              <a:ext cx="663" cy="861"/>
            </a:xfrm>
            <a:prstGeom prst="rect">
              <a:avLst/>
            </a:prstGeom>
            <a:noFill/>
            <a:ln w="9525">
              <a:noFill/>
              <a:miter lim="800000"/>
              <a:headEnd/>
              <a:tailEnd/>
            </a:ln>
          </p:spPr>
        </p:pic>
        <p:pic>
          <p:nvPicPr>
            <p:cNvPr id="30" name="Picture 21" descr="Gomez_Título EXAMEN 21"/>
            <p:cNvPicPr>
              <a:picLocks noChangeAspect="1" noChangeArrowheads="1"/>
            </p:cNvPicPr>
            <p:nvPr/>
          </p:nvPicPr>
          <p:blipFill>
            <a:blip r:embed="rId4" cstate="print"/>
            <a:srcRect/>
            <a:stretch>
              <a:fillRect/>
            </a:stretch>
          </p:blipFill>
          <p:spPr bwMode="auto">
            <a:xfrm>
              <a:off x="2653" y="2069"/>
              <a:ext cx="626" cy="862"/>
            </a:xfrm>
            <a:prstGeom prst="rect">
              <a:avLst/>
            </a:prstGeom>
            <a:noFill/>
            <a:ln w="9525">
              <a:noFill/>
              <a:miter lim="800000"/>
              <a:headEnd/>
              <a:tailEnd/>
            </a:ln>
          </p:spPr>
        </p:pic>
        <p:pic>
          <p:nvPicPr>
            <p:cNvPr id="31" name="Picture 22" descr="Sierra_servicio social21"/>
            <p:cNvPicPr>
              <a:picLocks noChangeAspect="1" noChangeArrowheads="1"/>
            </p:cNvPicPr>
            <p:nvPr/>
          </p:nvPicPr>
          <p:blipFill>
            <a:blip r:embed="rId10" cstate="print"/>
            <a:srcRect/>
            <a:stretch>
              <a:fillRect/>
            </a:stretch>
          </p:blipFill>
          <p:spPr bwMode="auto">
            <a:xfrm>
              <a:off x="2929" y="2522"/>
              <a:ext cx="622" cy="812"/>
            </a:xfrm>
            <a:prstGeom prst="rect">
              <a:avLst/>
            </a:prstGeom>
            <a:noFill/>
            <a:ln w="9525">
              <a:noFill/>
              <a:miter lim="800000"/>
              <a:headEnd/>
              <a:tailEnd/>
            </a:ln>
          </p:spPr>
        </p:pic>
        <p:pic>
          <p:nvPicPr>
            <p:cNvPr id="32" name="Picture 23" descr="Madrigal_Servicio social21"/>
            <p:cNvPicPr>
              <a:picLocks noChangeAspect="1" noChangeArrowheads="1"/>
            </p:cNvPicPr>
            <p:nvPr/>
          </p:nvPicPr>
          <p:blipFill>
            <a:blip r:embed="rId11" cstate="print"/>
            <a:srcRect/>
            <a:stretch>
              <a:fillRect/>
            </a:stretch>
          </p:blipFill>
          <p:spPr bwMode="auto">
            <a:xfrm>
              <a:off x="3234" y="2931"/>
              <a:ext cx="652" cy="861"/>
            </a:xfrm>
            <a:prstGeom prst="rect">
              <a:avLst/>
            </a:prstGeom>
            <a:noFill/>
            <a:ln w="9525">
              <a:noFill/>
              <a:miter lim="800000"/>
              <a:headEnd/>
              <a:tailEnd/>
            </a:ln>
          </p:spPr>
        </p:pic>
        <p:pic>
          <p:nvPicPr>
            <p:cNvPr id="33" name="Picture 26" descr="Gomez_Título EXAMEN 21"/>
            <p:cNvPicPr>
              <a:picLocks noChangeAspect="1" noChangeArrowheads="1"/>
            </p:cNvPicPr>
            <p:nvPr/>
          </p:nvPicPr>
          <p:blipFill>
            <a:blip r:embed="rId4" cstate="print"/>
            <a:srcRect/>
            <a:stretch>
              <a:fillRect/>
            </a:stretch>
          </p:blipFill>
          <p:spPr bwMode="auto">
            <a:xfrm>
              <a:off x="4022" y="2069"/>
              <a:ext cx="626" cy="862"/>
            </a:xfrm>
            <a:prstGeom prst="rect">
              <a:avLst/>
            </a:prstGeom>
            <a:noFill/>
            <a:ln w="9525">
              <a:noFill/>
              <a:miter lim="800000"/>
              <a:headEnd/>
              <a:tailEnd/>
            </a:ln>
          </p:spPr>
        </p:pic>
        <p:pic>
          <p:nvPicPr>
            <p:cNvPr id="34" name="Picture 27" descr="Sierra_Certificado estudios21"/>
            <p:cNvPicPr>
              <a:picLocks noChangeAspect="1" noChangeArrowheads="1"/>
            </p:cNvPicPr>
            <p:nvPr/>
          </p:nvPicPr>
          <p:blipFill>
            <a:blip r:embed="rId12" cstate="print"/>
            <a:srcRect/>
            <a:stretch>
              <a:fillRect/>
            </a:stretch>
          </p:blipFill>
          <p:spPr bwMode="auto">
            <a:xfrm>
              <a:off x="4331" y="2522"/>
              <a:ext cx="587" cy="862"/>
            </a:xfrm>
            <a:prstGeom prst="rect">
              <a:avLst/>
            </a:prstGeom>
            <a:noFill/>
            <a:ln w="9525">
              <a:noFill/>
              <a:miter lim="800000"/>
              <a:headEnd/>
              <a:tailEnd/>
            </a:ln>
          </p:spPr>
        </p:pic>
        <p:pic>
          <p:nvPicPr>
            <p:cNvPr id="35" name="Picture 28" descr="Madrigal_Certificado Estudios21"/>
            <p:cNvPicPr>
              <a:picLocks noChangeAspect="1" noChangeArrowheads="1"/>
            </p:cNvPicPr>
            <p:nvPr/>
          </p:nvPicPr>
          <p:blipFill>
            <a:blip r:embed="rId13" cstate="print"/>
            <a:srcRect/>
            <a:stretch>
              <a:fillRect/>
            </a:stretch>
          </p:blipFill>
          <p:spPr bwMode="auto">
            <a:xfrm>
              <a:off x="4648" y="2885"/>
              <a:ext cx="662" cy="862"/>
            </a:xfrm>
            <a:prstGeom prst="rect">
              <a:avLst/>
            </a:prstGeom>
            <a:noFill/>
            <a:ln w="9525">
              <a:noFill/>
              <a:miter lim="800000"/>
              <a:headEnd/>
              <a:tailEnd/>
            </a:ln>
          </p:spPr>
        </p:pic>
      </p:grpSp>
      <p:graphicFrame>
        <p:nvGraphicFramePr>
          <p:cNvPr id="36" name="Group 31"/>
          <p:cNvGraphicFramePr>
            <a:graphicFrameLocks noGrp="1"/>
          </p:cNvGraphicFramePr>
          <p:nvPr/>
        </p:nvGraphicFramePr>
        <p:xfrm>
          <a:off x="250825" y="3124200"/>
          <a:ext cx="8785225" cy="304800"/>
        </p:xfrm>
        <a:graphic>
          <a:graphicData uri="http://schemas.openxmlformats.org/drawingml/2006/table">
            <a:tbl>
              <a:tblPr/>
              <a:tblGrid>
                <a:gridCol w="2052638"/>
                <a:gridCol w="1979612"/>
                <a:gridCol w="2124075"/>
                <a:gridCol w="2628900"/>
              </a:tblGrid>
              <a:tr h="3016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dirty="0" smtClean="0">
                          <a:ln>
                            <a:noFill/>
                          </a:ln>
                          <a:solidFill>
                            <a:schemeClr val="tx2"/>
                          </a:solidFill>
                          <a:effectLst/>
                          <a:latin typeface="Trebuchet MS" pitchFamily="34" charset="0"/>
                        </a:rPr>
                        <a:t>TÍTULOS</a:t>
                      </a:r>
                    </a:p>
                  </a:txBody>
                  <a:tcPr horzOverflow="overflow">
                    <a:lnL cap="flat">
                      <a:noFill/>
                    </a:lnL>
                    <a:lnR>
                      <a:noFill/>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dirty="0" smtClean="0">
                          <a:ln>
                            <a:noFill/>
                          </a:ln>
                          <a:solidFill>
                            <a:schemeClr val="tx2"/>
                          </a:solidFill>
                          <a:effectLst/>
                          <a:latin typeface="Trebuchet MS" pitchFamily="34" charset="0"/>
                        </a:rPr>
                        <a:t>ACTAS DE EXAMEN</a:t>
                      </a:r>
                    </a:p>
                  </a:txBody>
                  <a:tcPr horzOverflow="overflow">
                    <a:lnL>
                      <a:noFill/>
                    </a:lnL>
                    <a:lnR>
                      <a:noFill/>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dirty="0" smtClean="0">
                          <a:ln>
                            <a:noFill/>
                          </a:ln>
                          <a:solidFill>
                            <a:schemeClr val="tx2"/>
                          </a:solidFill>
                          <a:effectLst/>
                          <a:latin typeface="Trebuchet MS" pitchFamily="34" charset="0"/>
                        </a:rPr>
                        <a:t>SERVICIO SOCIAL</a:t>
                      </a:r>
                    </a:p>
                  </a:txBody>
                  <a:tcPr horzOverflow="overflow">
                    <a:lnL>
                      <a:noFill/>
                    </a:lnL>
                    <a:lnR>
                      <a:noFill/>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dirty="0" smtClean="0">
                          <a:ln>
                            <a:noFill/>
                          </a:ln>
                          <a:solidFill>
                            <a:schemeClr val="tx2"/>
                          </a:solidFill>
                          <a:effectLst/>
                          <a:latin typeface="Trebuchet MS" pitchFamily="34" charset="0"/>
                        </a:rPr>
                        <a:t>CERTIFICADOS DE ESTUDIOS</a:t>
                      </a:r>
                    </a:p>
                  </a:txBody>
                  <a:tcPr horzOverflow="overflow">
                    <a:lnL>
                      <a:noFill/>
                    </a:lnL>
                    <a:lnR cap="flat">
                      <a:noFill/>
                    </a:lnR>
                    <a:lnT cap="flat">
                      <a:noFill/>
                    </a:lnT>
                    <a:lnB cap="flat">
                      <a:noFill/>
                    </a:lnB>
                    <a:lnTlToBr>
                      <a:noFill/>
                    </a:lnTlToBr>
                    <a:lnBlToTr>
                      <a:noFill/>
                    </a:lnBlToTr>
                    <a:noFill/>
                  </a:tcPr>
                </a:tc>
              </a:tr>
            </a:tbl>
          </a:graphicData>
        </a:graphic>
      </p:graphicFrame>
      <p:sp>
        <p:nvSpPr>
          <p:cNvPr id="37" name="36 CuadroTexto"/>
          <p:cNvSpPr txBox="1"/>
          <p:nvPr/>
        </p:nvSpPr>
        <p:spPr>
          <a:xfrm>
            <a:off x="3635896" y="1763524"/>
            <a:ext cx="4824536" cy="369332"/>
          </a:xfrm>
          <a:prstGeom prst="rect">
            <a:avLst/>
          </a:prstGeom>
          <a:solidFill>
            <a:srgbClr val="FFC000"/>
          </a:solidFill>
        </p:spPr>
        <p:txBody>
          <a:bodyPr wrap="square" rtlCol="0">
            <a:spAutoFit/>
          </a:bodyPr>
          <a:lstStyle/>
          <a:p>
            <a:pPr algn="ctr"/>
            <a:r>
              <a:rPr lang="es-MX" dirty="0" smtClean="0">
                <a:solidFill>
                  <a:schemeClr val="bg1"/>
                </a:solidFill>
              </a:rPr>
              <a:t>VALIDACIÓN DE DOCUMENTOS</a:t>
            </a:r>
            <a:endParaRPr lang="es-MX" dirty="0">
              <a:solidFill>
                <a:schemeClr val="bg1"/>
              </a:solidFill>
            </a:endParaRPr>
          </a:p>
        </p:txBody>
      </p:sp>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17 Rectángulo"/>
          <p:cNvSpPr/>
          <p:nvPr/>
        </p:nvSpPr>
        <p:spPr bwMode="auto">
          <a:xfrm>
            <a:off x="-32" y="0"/>
            <a:ext cx="7072330" cy="1071546"/>
          </a:xfrm>
          <a:prstGeom prst="rect">
            <a:avLst/>
          </a:prstGeom>
          <a:solidFill>
            <a:schemeClr val="bg1">
              <a:lumMod val="95000"/>
            </a:schemeClr>
          </a:solidFill>
          <a:ln w="12700" cap="sq" cmpd="sng" algn="ctr">
            <a:no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800" b="0" i="0" u="none" strike="noStrike" cap="none" normalizeH="0" baseline="0" smtClean="0">
              <a:ln>
                <a:noFill/>
              </a:ln>
              <a:solidFill>
                <a:schemeClr val="tx1"/>
              </a:solidFill>
              <a:effectLst/>
              <a:latin typeface="Arial" charset="0"/>
            </a:endParaRPr>
          </a:p>
        </p:txBody>
      </p:sp>
      <p:sp>
        <p:nvSpPr>
          <p:cNvPr id="14339" name="Rectangle 2"/>
          <p:cNvSpPr>
            <a:spLocks noChangeArrowheads="1"/>
          </p:cNvSpPr>
          <p:nvPr/>
        </p:nvSpPr>
        <p:spPr bwMode="auto">
          <a:xfrm>
            <a:off x="34925" y="76200"/>
            <a:ext cx="6934200" cy="738188"/>
          </a:xfrm>
          <a:prstGeom prst="rect">
            <a:avLst/>
          </a:prstGeom>
          <a:noFill/>
          <a:ln w="9525">
            <a:noFill/>
            <a:miter lim="800000"/>
            <a:headEnd/>
            <a:tailEnd/>
          </a:ln>
        </p:spPr>
        <p:txBody>
          <a:bodyPr>
            <a:spAutoFit/>
          </a:bodyPr>
          <a:lstStyle/>
          <a:p>
            <a:pPr>
              <a:buFont typeface="Wingdings" pitchFamily="2" charset="2"/>
              <a:buNone/>
            </a:pPr>
            <a:r>
              <a:rPr lang="es-MX" sz="2800" spc="300" dirty="0" smtClean="0">
                <a:solidFill>
                  <a:schemeClr val="bg1">
                    <a:lumMod val="50000"/>
                  </a:schemeClr>
                </a:solidFill>
                <a:latin typeface="Impact" pitchFamily="34" charset="0"/>
              </a:rPr>
              <a:t>ANTECEDENTES</a:t>
            </a:r>
          </a:p>
          <a:p>
            <a:pPr>
              <a:buFont typeface="Wingdings" pitchFamily="2" charset="2"/>
              <a:buNone/>
            </a:pPr>
            <a:r>
              <a:rPr lang="es-MX" sz="1400" b="1" spc="300" dirty="0" smtClean="0">
                <a:solidFill>
                  <a:srgbClr val="FF6600"/>
                </a:solidFill>
                <a:latin typeface="Verdana" pitchFamily="34" charset="0"/>
              </a:rPr>
              <a:t>Dirección General de Profesiones</a:t>
            </a:r>
            <a:endParaRPr lang="es-MX" sz="1400" b="1" spc="300" dirty="0">
              <a:solidFill>
                <a:srgbClr val="FF6600"/>
              </a:solidFill>
              <a:latin typeface="Verdana" pitchFamily="34" charset="0"/>
            </a:endParaRPr>
          </a:p>
        </p:txBody>
      </p:sp>
      <p:pic>
        <p:nvPicPr>
          <p:cNvPr id="14340" name="Picture 3" descr="logosep_act"/>
          <p:cNvPicPr>
            <a:picLocks noChangeAspect="1" noChangeArrowheads="1"/>
          </p:cNvPicPr>
          <p:nvPr/>
        </p:nvPicPr>
        <p:blipFill>
          <a:blip r:embed="rId3" cstate="print"/>
          <a:srcRect/>
          <a:stretch>
            <a:fillRect/>
          </a:stretch>
        </p:blipFill>
        <p:spPr bwMode="auto">
          <a:xfrm>
            <a:off x="7092950" y="0"/>
            <a:ext cx="2051050" cy="1073150"/>
          </a:xfrm>
          <a:prstGeom prst="rect">
            <a:avLst/>
          </a:prstGeom>
          <a:noFill/>
          <a:ln w="9525">
            <a:noFill/>
            <a:miter lim="800000"/>
            <a:headEnd/>
            <a:tailEnd/>
          </a:ln>
        </p:spPr>
      </p:pic>
      <p:sp>
        <p:nvSpPr>
          <p:cNvPr id="20" name="19 CuadroTexto"/>
          <p:cNvSpPr txBox="1"/>
          <p:nvPr/>
        </p:nvSpPr>
        <p:spPr>
          <a:xfrm>
            <a:off x="179512" y="1340768"/>
            <a:ext cx="2880320" cy="1277273"/>
          </a:xfrm>
          <a:prstGeom prst="rect">
            <a:avLst/>
          </a:prstGeom>
          <a:solidFill>
            <a:schemeClr val="accent2">
              <a:lumMod val="60000"/>
              <a:lumOff val="40000"/>
            </a:schemeClr>
          </a:solidFill>
        </p:spPr>
        <p:txBody>
          <a:bodyPr wrap="square" rtlCol="0">
            <a:spAutoFit/>
          </a:bodyPr>
          <a:lstStyle/>
          <a:p>
            <a:pPr algn="ctr"/>
            <a:r>
              <a:rPr lang="es-MX" sz="7700" dirty="0" smtClean="0">
                <a:solidFill>
                  <a:schemeClr val="bg1"/>
                </a:solidFill>
              </a:rPr>
              <a:t>DGP</a:t>
            </a:r>
            <a:endParaRPr lang="es-MX" sz="7700" dirty="0">
              <a:solidFill>
                <a:schemeClr val="bg1"/>
              </a:solidFill>
            </a:endParaRPr>
          </a:p>
        </p:txBody>
      </p:sp>
      <p:pic>
        <p:nvPicPr>
          <p:cNvPr id="28" name="Picture 17" descr="Sierra_Acta examen21"/>
          <p:cNvPicPr>
            <a:picLocks noChangeAspect="1" noChangeArrowheads="1"/>
          </p:cNvPicPr>
          <p:nvPr/>
        </p:nvPicPr>
        <p:blipFill>
          <a:blip r:embed="rId4" cstate="print"/>
          <a:srcRect/>
          <a:stretch>
            <a:fillRect/>
          </a:stretch>
        </p:blipFill>
        <p:spPr bwMode="auto">
          <a:xfrm>
            <a:off x="3491880" y="3789040"/>
            <a:ext cx="1656184" cy="2151672"/>
          </a:xfrm>
          <a:prstGeom prst="rect">
            <a:avLst/>
          </a:prstGeom>
          <a:noFill/>
          <a:ln w="9525">
            <a:noFill/>
            <a:miter lim="800000"/>
            <a:headEnd/>
            <a:tailEnd/>
          </a:ln>
        </p:spPr>
      </p:pic>
      <p:pic>
        <p:nvPicPr>
          <p:cNvPr id="30" name="Picture 21" descr="Gomez_Título EXAMEN 21"/>
          <p:cNvPicPr>
            <a:picLocks noChangeAspect="1" noChangeArrowheads="1"/>
          </p:cNvPicPr>
          <p:nvPr/>
        </p:nvPicPr>
        <p:blipFill>
          <a:blip r:embed="rId5" cstate="print"/>
          <a:srcRect/>
          <a:stretch>
            <a:fillRect/>
          </a:stretch>
        </p:blipFill>
        <p:spPr bwMode="auto">
          <a:xfrm>
            <a:off x="2771800" y="4005064"/>
            <a:ext cx="1584176" cy="2181405"/>
          </a:xfrm>
          <a:prstGeom prst="rect">
            <a:avLst/>
          </a:prstGeom>
          <a:noFill/>
          <a:ln w="9525">
            <a:noFill/>
            <a:miter lim="800000"/>
            <a:headEnd/>
            <a:tailEnd/>
          </a:ln>
        </p:spPr>
      </p:pic>
      <p:pic>
        <p:nvPicPr>
          <p:cNvPr id="34" name="Picture 27" descr="Sierra_Certificado estudios21"/>
          <p:cNvPicPr>
            <a:picLocks noChangeAspect="1" noChangeArrowheads="1"/>
          </p:cNvPicPr>
          <p:nvPr/>
        </p:nvPicPr>
        <p:blipFill>
          <a:blip r:embed="rId6" cstate="print"/>
          <a:srcRect/>
          <a:stretch>
            <a:fillRect/>
          </a:stretch>
        </p:blipFill>
        <p:spPr bwMode="auto">
          <a:xfrm>
            <a:off x="2915816" y="4149080"/>
            <a:ext cx="1459856" cy="2143776"/>
          </a:xfrm>
          <a:prstGeom prst="rect">
            <a:avLst/>
          </a:prstGeom>
          <a:noFill/>
          <a:ln w="9525">
            <a:noFill/>
            <a:miter lim="800000"/>
            <a:headEnd/>
            <a:tailEnd/>
          </a:ln>
        </p:spPr>
      </p:pic>
      <p:sp>
        <p:nvSpPr>
          <p:cNvPr id="37" name="36 CuadroTexto"/>
          <p:cNvSpPr txBox="1"/>
          <p:nvPr/>
        </p:nvSpPr>
        <p:spPr>
          <a:xfrm>
            <a:off x="3275856" y="1412776"/>
            <a:ext cx="5328592" cy="646331"/>
          </a:xfrm>
          <a:prstGeom prst="rect">
            <a:avLst/>
          </a:prstGeom>
          <a:solidFill>
            <a:srgbClr val="FFC000"/>
          </a:solidFill>
        </p:spPr>
        <p:txBody>
          <a:bodyPr wrap="square" rtlCol="0">
            <a:spAutoFit/>
          </a:bodyPr>
          <a:lstStyle/>
          <a:p>
            <a:pPr algn="ctr"/>
            <a:r>
              <a:rPr lang="es-MX" dirty="0" smtClean="0">
                <a:solidFill>
                  <a:schemeClr val="bg1"/>
                </a:solidFill>
              </a:rPr>
              <a:t>REGISTRO DE TÍTULO Y EXPEDICIÓN DE CÉDULA PROFESIONAL</a:t>
            </a:r>
            <a:endParaRPr lang="es-MX" dirty="0">
              <a:solidFill>
                <a:schemeClr val="bg1"/>
              </a:solidFill>
            </a:endParaRPr>
          </a:p>
        </p:txBody>
      </p:sp>
      <p:sp>
        <p:nvSpPr>
          <p:cNvPr id="21" name="20 CuadroTexto"/>
          <p:cNvSpPr txBox="1"/>
          <p:nvPr/>
        </p:nvSpPr>
        <p:spPr>
          <a:xfrm>
            <a:off x="539552" y="2852936"/>
            <a:ext cx="7992888" cy="369332"/>
          </a:xfrm>
          <a:prstGeom prst="rect">
            <a:avLst/>
          </a:prstGeom>
          <a:solidFill>
            <a:schemeClr val="accent2">
              <a:lumMod val="60000"/>
              <a:lumOff val="40000"/>
            </a:schemeClr>
          </a:solidFill>
        </p:spPr>
        <p:txBody>
          <a:bodyPr wrap="square" rtlCol="0">
            <a:spAutoFit/>
          </a:bodyPr>
          <a:lstStyle/>
          <a:p>
            <a:pPr algn="ctr"/>
            <a:r>
              <a:rPr lang="es-MX" dirty="0" smtClean="0">
                <a:solidFill>
                  <a:schemeClr val="bg1"/>
                </a:solidFill>
              </a:rPr>
              <a:t>REVISIÓN DE LA AUTENTICIDAD DEL DOCUMENTO</a:t>
            </a:r>
            <a:endParaRPr lang="es-MX" dirty="0">
              <a:solidFill>
                <a:schemeClr val="bg1"/>
              </a:solidFill>
            </a:endParaRPr>
          </a:p>
        </p:txBody>
      </p:sp>
      <p:pic>
        <p:nvPicPr>
          <p:cNvPr id="23" name="22 Imagen" descr="Scan 2.JPG"/>
          <p:cNvPicPr>
            <a:picLocks noChangeAspect="1"/>
          </p:cNvPicPr>
          <p:nvPr/>
        </p:nvPicPr>
        <p:blipFill>
          <a:blip r:embed="rId7" cstate="print"/>
          <a:stretch>
            <a:fillRect/>
          </a:stretch>
        </p:blipFill>
        <p:spPr>
          <a:xfrm rot="558408">
            <a:off x="4575511" y="3543862"/>
            <a:ext cx="2294049" cy="2901702"/>
          </a:xfrm>
          <a:prstGeom prst="rect">
            <a:avLst/>
          </a:prstGeom>
        </p:spPr>
      </p:pic>
      <p:pic>
        <p:nvPicPr>
          <p:cNvPr id="22" name="21 Imagen" descr="Scan 1.JPG"/>
          <p:cNvPicPr>
            <a:picLocks noChangeAspect="1"/>
          </p:cNvPicPr>
          <p:nvPr/>
        </p:nvPicPr>
        <p:blipFill>
          <a:blip r:embed="rId8" cstate="print"/>
          <a:stretch>
            <a:fillRect/>
          </a:stretch>
        </p:blipFill>
        <p:spPr>
          <a:xfrm>
            <a:off x="2700846" y="3573016"/>
            <a:ext cx="2256418" cy="2886756"/>
          </a:xfrm>
          <a:prstGeom prst="rect">
            <a:avLst/>
          </a:prstGeom>
        </p:spPr>
      </p:pic>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17 Rectángulo"/>
          <p:cNvSpPr/>
          <p:nvPr/>
        </p:nvSpPr>
        <p:spPr bwMode="auto">
          <a:xfrm>
            <a:off x="-32" y="0"/>
            <a:ext cx="7072330" cy="1071546"/>
          </a:xfrm>
          <a:prstGeom prst="rect">
            <a:avLst/>
          </a:prstGeom>
          <a:solidFill>
            <a:schemeClr val="bg1">
              <a:lumMod val="95000"/>
            </a:schemeClr>
          </a:solidFill>
          <a:ln w="12700" cap="sq" cmpd="sng" algn="ctr">
            <a:no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800" b="0" i="0" u="none" strike="noStrike" cap="none" normalizeH="0" baseline="0" smtClean="0">
              <a:ln>
                <a:noFill/>
              </a:ln>
              <a:solidFill>
                <a:schemeClr val="tx1"/>
              </a:solidFill>
              <a:effectLst/>
              <a:latin typeface="Arial" charset="0"/>
            </a:endParaRPr>
          </a:p>
        </p:txBody>
      </p:sp>
      <p:sp>
        <p:nvSpPr>
          <p:cNvPr id="14339" name="Rectangle 2"/>
          <p:cNvSpPr>
            <a:spLocks noChangeArrowheads="1"/>
          </p:cNvSpPr>
          <p:nvPr/>
        </p:nvSpPr>
        <p:spPr bwMode="auto">
          <a:xfrm>
            <a:off x="34925" y="76200"/>
            <a:ext cx="6934200" cy="738188"/>
          </a:xfrm>
          <a:prstGeom prst="rect">
            <a:avLst/>
          </a:prstGeom>
          <a:noFill/>
          <a:ln w="9525">
            <a:noFill/>
            <a:miter lim="800000"/>
            <a:headEnd/>
            <a:tailEnd/>
          </a:ln>
        </p:spPr>
        <p:txBody>
          <a:bodyPr>
            <a:spAutoFit/>
          </a:bodyPr>
          <a:lstStyle/>
          <a:p>
            <a:pPr>
              <a:buFont typeface="Wingdings" pitchFamily="2" charset="2"/>
              <a:buNone/>
            </a:pPr>
            <a:r>
              <a:rPr lang="es-MX" sz="2800" spc="300" dirty="0" smtClean="0">
                <a:solidFill>
                  <a:schemeClr val="bg1">
                    <a:lumMod val="50000"/>
                  </a:schemeClr>
                </a:solidFill>
                <a:latin typeface="Impact" pitchFamily="34" charset="0"/>
              </a:rPr>
              <a:t>ANTECEDENTES</a:t>
            </a:r>
          </a:p>
          <a:p>
            <a:pPr>
              <a:buFont typeface="Wingdings" pitchFamily="2" charset="2"/>
              <a:buNone/>
            </a:pPr>
            <a:r>
              <a:rPr lang="es-MX" sz="1400" b="1" spc="300" dirty="0" smtClean="0">
                <a:solidFill>
                  <a:srgbClr val="FF6600"/>
                </a:solidFill>
                <a:latin typeface="Verdana" pitchFamily="34" charset="0"/>
              </a:rPr>
              <a:t>Dirección General de Profesiones</a:t>
            </a:r>
            <a:endParaRPr lang="es-MX" sz="1400" b="1" spc="300" dirty="0">
              <a:solidFill>
                <a:srgbClr val="FF6600"/>
              </a:solidFill>
              <a:latin typeface="Verdana" pitchFamily="34" charset="0"/>
            </a:endParaRPr>
          </a:p>
        </p:txBody>
      </p:sp>
      <p:pic>
        <p:nvPicPr>
          <p:cNvPr id="14340" name="Picture 3" descr="logosep_act"/>
          <p:cNvPicPr>
            <a:picLocks noChangeAspect="1" noChangeArrowheads="1"/>
          </p:cNvPicPr>
          <p:nvPr/>
        </p:nvPicPr>
        <p:blipFill>
          <a:blip r:embed="rId3" cstate="print"/>
          <a:srcRect/>
          <a:stretch>
            <a:fillRect/>
          </a:stretch>
        </p:blipFill>
        <p:spPr bwMode="auto">
          <a:xfrm>
            <a:off x="7092950" y="0"/>
            <a:ext cx="2051050" cy="1073150"/>
          </a:xfrm>
          <a:prstGeom prst="rect">
            <a:avLst/>
          </a:prstGeom>
          <a:noFill/>
          <a:ln w="9525">
            <a:noFill/>
            <a:miter lim="800000"/>
            <a:headEnd/>
            <a:tailEnd/>
          </a:ln>
        </p:spPr>
      </p:pic>
      <p:sp>
        <p:nvSpPr>
          <p:cNvPr id="19" name="18 CuadroTexto"/>
          <p:cNvSpPr txBox="1"/>
          <p:nvPr/>
        </p:nvSpPr>
        <p:spPr>
          <a:xfrm>
            <a:off x="4788024" y="1844824"/>
            <a:ext cx="3816424" cy="3754874"/>
          </a:xfrm>
          <a:prstGeom prst="rect">
            <a:avLst/>
          </a:prstGeom>
          <a:noFill/>
        </p:spPr>
        <p:txBody>
          <a:bodyPr wrap="square" rtlCol="0">
            <a:spAutoFit/>
          </a:bodyPr>
          <a:lstStyle/>
          <a:p>
            <a:pPr marL="457200" indent="-457200" algn="just">
              <a:buFont typeface="+mj-lt"/>
              <a:buAutoNum type="arabicPeriod"/>
            </a:pPr>
            <a:r>
              <a:rPr lang="es-ES" sz="1400" dirty="0" smtClean="0"/>
              <a:t>Programa Sectorial de educación 2007-2011</a:t>
            </a:r>
          </a:p>
          <a:p>
            <a:pPr marL="457200" indent="-457200" algn="just">
              <a:buFont typeface="+mj-lt"/>
              <a:buAutoNum type="arabicPeriod"/>
            </a:pPr>
            <a:endParaRPr lang="es-ES" sz="1400" dirty="0" smtClean="0"/>
          </a:p>
          <a:p>
            <a:pPr marL="457200" indent="-457200" algn="just">
              <a:buFont typeface="+mj-lt"/>
              <a:buAutoNum type="arabicPeriod"/>
            </a:pPr>
            <a:r>
              <a:rPr lang="es-ES" sz="1400" dirty="0" smtClean="0"/>
              <a:t>Programa 10 instituciones con Procesos, trámites o servicios críticos en la Administración Pública Federal. 2007- 2008</a:t>
            </a:r>
          </a:p>
          <a:p>
            <a:pPr marL="457200" indent="-457200" algn="just">
              <a:buFont typeface="+mj-lt"/>
              <a:buAutoNum type="arabicPeriod"/>
            </a:pPr>
            <a:endParaRPr lang="es-ES" sz="1400" dirty="0" smtClean="0"/>
          </a:p>
          <a:p>
            <a:pPr marL="457200" indent="-457200" algn="just">
              <a:buFont typeface="+mj-lt"/>
              <a:buAutoNum type="arabicPeriod"/>
            </a:pPr>
            <a:r>
              <a:rPr lang="es-ES" sz="1400" dirty="0" smtClean="0"/>
              <a:t>Reuniones CONAEDU</a:t>
            </a:r>
            <a:endParaRPr lang="es-ES" sz="1400" dirty="0" smtClean="0"/>
          </a:p>
          <a:p>
            <a:pPr marL="457200" indent="-457200" algn="just">
              <a:buFont typeface="+mj-lt"/>
              <a:buAutoNum type="arabicPeriod"/>
            </a:pPr>
            <a:endParaRPr lang="es-ES" sz="1400" dirty="0" smtClean="0"/>
          </a:p>
          <a:p>
            <a:pPr marL="457200" indent="-457200" algn="just">
              <a:buFont typeface="+mj-lt"/>
              <a:buAutoNum type="arabicPeriod"/>
            </a:pPr>
            <a:r>
              <a:rPr lang="es-ES" sz="1400" dirty="0" smtClean="0"/>
              <a:t>Dirección General de Profesiones – Universidad Autónoma de Nuevo León – Universidades Autónomas. 2008 - 2011</a:t>
            </a:r>
          </a:p>
          <a:p>
            <a:pPr marL="457200" indent="-457200" algn="just">
              <a:buFont typeface="+mj-lt"/>
              <a:buAutoNum type="arabicPeriod"/>
            </a:pPr>
            <a:endParaRPr lang="es-ES" sz="1400" dirty="0" smtClean="0"/>
          </a:p>
          <a:p>
            <a:pPr marL="457200" indent="-457200" algn="just">
              <a:buFont typeface="+mj-lt"/>
              <a:buAutoNum type="arabicPeriod"/>
            </a:pPr>
            <a:endParaRPr lang="es-ES" sz="1400" dirty="0" smtClean="0"/>
          </a:p>
          <a:p>
            <a:pPr marL="457200" indent="-457200" algn="just">
              <a:buFont typeface="+mj-lt"/>
              <a:buAutoNum type="arabicPeriod"/>
            </a:pPr>
            <a:endParaRPr lang="es-MX" sz="1400" dirty="0"/>
          </a:p>
        </p:txBody>
      </p:sp>
      <p:sp>
        <p:nvSpPr>
          <p:cNvPr id="17" name="16 CuadroTexto"/>
          <p:cNvSpPr txBox="1"/>
          <p:nvPr/>
        </p:nvSpPr>
        <p:spPr>
          <a:xfrm>
            <a:off x="3635896" y="1627053"/>
            <a:ext cx="432048" cy="3170099"/>
          </a:xfrm>
          <a:prstGeom prst="rect">
            <a:avLst/>
          </a:prstGeom>
          <a:noFill/>
        </p:spPr>
        <p:txBody>
          <a:bodyPr wrap="square" rtlCol="0">
            <a:spAutoFit/>
          </a:bodyPr>
          <a:lstStyle/>
          <a:p>
            <a:r>
              <a:rPr lang="es-MX" sz="20000" dirty="0" smtClean="0">
                <a:solidFill>
                  <a:srgbClr val="FFC000"/>
                </a:solidFill>
              </a:rPr>
              <a:t>}</a:t>
            </a:r>
            <a:endParaRPr lang="es-MX" sz="20000" dirty="0">
              <a:solidFill>
                <a:srgbClr val="FFC000"/>
              </a:solidFill>
            </a:endParaRPr>
          </a:p>
        </p:txBody>
      </p:sp>
      <p:sp>
        <p:nvSpPr>
          <p:cNvPr id="20" name="19 CuadroTexto"/>
          <p:cNvSpPr txBox="1"/>
          <p:nvPr/>
        </p:nvSpPr>
        <p:spPr>
          <a:xfrm>
            <a:off x="611560" y="2852936"/>
            <a:ext cx="2880320" cy="1277273"/>
          </a:xfrm>
          <a:prstGeom prst="rect">
            <a:avLst/>
          </a:prstGeom>
          <a:solidFill>
            <a:schemeClr val="accent2">
              <a:lumMod val="60000"/>
              <a:lumOff val="40000"/>
            </a:schemeClr>
          </a:solidFill>
        </p:spPr>
        <p:txBody>
          <a:bodyPr wrap="square" rtlCol="0">
            <a:spAutoFit/>
          </a:bodyPr>
          <a:lstStyle/>
          <a:p>
            <a:pPr algn="ctr"/>
            <a:r>
              <a:rPr lang="es-MX" sz="7700" dirty="0" smtClean="0">
                <a:solidFill>
                  <a:schemeClr val="bg1"/>
                </a:solidFill>
              </a:rPr>
              <a:t>DGP</a:t>
            </a:r>
            <a:endParaRPr lang="es-MX" sz="7700" dirty="0">
              <a:solidFill>
                <a:schemeClr val="bg1"/>
              </a:solidFill>
            </a:endParaRPr>
          </a:p>
        </p:txBody>
      </p:sp>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Título"/>
          <p:cNvSpPr>
            <a:spLocks noGrp="1"/>
          </p:cNvSpPr>
          <p:nvPr>
            <p:ph type="ctrTitle"/>
          </p:nvPr>
        </p:nvSpPr>
        <p:spPr/>
        <p:txBody>
          <a:bodyPr/>
          <a:lstStyle/>
          <a:p>
            <a:r>
              <a:rPr lang="es-MX" smtClean="0"/>
              <a:t/>
            </a:r>
            <a:br>
              <a:rPr lang="es-MX" smtClean="0"/>
            </a:br>
            <a:endParaRPr lang="es-MX" smtClean="0"/>
          </a:p>
        </p:txBody>
      </p:sp>
      <p:sp>
        <p:nvSpPr>
          <p:cNvPr id="7" name="6 Rectángulo"/>
          <p:cNvSpPr/>
          <p:nvPr/>
        </p:nvSpPr>
        <p:spPr bwMode="auto">
          <a:xfrm>
            <a:off x="-32" y="0"/>
            <a:ext cx="7072330" cy="1071546"/>
          </a:xfrm>
          <a:prstGeom prst="rect">
            <a:avLst/>
          </a:prstGeom>
          <a:solidFill>
            <a:schemeClr val="bg1">
              <a:lumMod val="95000"/>
            </a:schemeClr>
          </a:solidFill>
          <a:ln w="12700" cap="sq" cmpd="sng" algn="ctr">
            <a:no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800" b="0" i="0" u="none" strike="noStrike" cap="none" normalizeH="0" baseline="0" smtClean="0">
              <a:ln>
                <a:noFill/>
              </a:ln>
              <a:solidFill>
                <a:schemeClr val="tx1"/>
              </a:solidFill>
              <a:effectLst/>
              <a:latin typeface="Arial" charset="0"/>
            </a:endParaRPr>
          </a:p>
        </p:txBody>
      </p:sp>
      <p:pic>
        <p:nvPicPr>
          <p:cNvPr id="17" name="Picture 3" descr="logosep_act"/>
          <p:cNvPicPr>
            <a:picLocks noChangeAspect="1" noChangeArrowheads="1"/>
          </p:cNvPicPr>
          <p:nvPr/>
        </p:nvPicPr>
        <p:blipFill>
          <a:blip r:embed="rId2" cstate="print"/>
          <a:srcRect/>
          <a:stretch>
            <a:fillRect/>
          </a:stretch>
        </p:blipFill>
        <p:spPr bwMode="auto">
          <a:xfrm>
            <a:off x="7092950" y="0"/>
            <a:ext cx="2051050" cy="1073150"/>
          </a:xfrm>
          <a:prstGeom prst="rect">
            <a:avLst/>
          </a:prstGeom>
          <a:noFill/>
          <a:ln w="9525">
            <a:noFill/>
            <a:miter lim="800000"/>
            <a:headEnd/>
            <a:tailEnd/>
          </a:ln>
        </p:spPr>
      </p:pic>
      <p:sp>
        <p:nvSpPr>
          <p:cNvPr id="8" name="Rectangle 2"/>
          <p:cNvSpPr>
            <a:spLocks noChangeArrowheads="1"/>
          </p:cNvSpPr>
          <p:nvPr/>
        </p:nvSpPr>
        <p:spPr bwMode="auto">
          <a:xfrm>
            <a:off x="34925" y="76200"/>
            <a:ext cx="6934200" cy="954107"/>
          </a:xfrm>
          <a:prstGeom prst="rect">
            <a:avLst/>
          </a:prstGeom>
          <a:noFill/>
          <a:ln w="9525">
            <a:noFill/>
            <a:miter lim="800000"/>
            <a:headEnd/>
            <a:tailEnd/>
          </a:ln>
        </p:spPr>
        <p:txBody>
          <a:bodyPr>
            <a:spAutoFit/>
          </a:bodyPr>
          <a:lstStyle/>
          <a:p>
            <a:pPr>
              <a:buFont typeface="Wingdings" pitchFamily="2" charset="2"/>
              <a:buNone/>
            </a:pPr>
            <a:r>
              <a:rPr lang="es-MX" sz="2800" spc="300" dirty="0" smtClean="0">
                <a:solidFill>
                  <a:schemeClr val="bg1">
                    <a:lumMod val="50000"/>
                  </a:schemeClr>
                </a:solidFill>
                <a:latin typeface="Impact" pitchFamily="34" charset="0"/>
              </a:rPr>
              <a:t>PROGRAMA SECTORIAL DE EDUCACIÓN 2007- 2011</a:t>
            </a:r>
          </a:p>
        </p:txBody>
      </p:sp>
      <p:sp>
        <p:nvSpPr>
          <p:cNvPr id="9" name="Text Box 6"/>
          <p:cNvSpPr txBox="1">
            <a:spLocks noGrp="1" noChangeArrowheads="1"/>
          </p:cNvSpPr>
          <p:nvPr>
            <p:ph type="subTitle" idx="1"/>
          </p:nvPr>
        </p:nvSpPr>
        <p:spPr bwMode="auto">
          <a:xfrm>
            <a:off x="683568" y="2732727"/>
            <a:ext cx="7776864" cy="1200329"/>
          </a:xfrm>
          <a:prstGeom prst="rect">
            <a:avLst/>
          </a:prstGeom>
          <a:noFill/>
          <a:ln w="9525">
            <a:noFill/>
            <a:miter lim="800000"/>
            <a:headEnd/>
            <a:tailEnd/>
          </a:ln>
        </p:spPr>
        <p:txBody>
          <a:bodyPr wrap="square">
            <a:spAutoFit/>
          </a:bodyPr>
          <a:lstStyle/>
          <a:p>
            <a:pPr algn="just">
              <a:spcBef>
                <a:spcPct val="50000"/>
              </a:spcBef>
              <a:defRPr/>
            </a:pPr>
            <a:r>
              <a:rPr lang="es-ES_tradnl" sz="1800" dirty="0"/>
              <a:t>“Impulsar temas para detectar la falsificación de documentos y establecer mecanismos de coordinación con los Gobiernos de las Entidades Federativas y las Instituciones de Educación Superior para regular la Emisión, Validación y Registro de los Documentos </a:t>
            </a:r>
            <a:r>
              <a:rPr lang="es-ES_tradnl" sz="1800" dirty="0" smtClean="0"/>
              <a:t>Académicos...”</a:t>
            </a:r>
            <a:endParaRPr lang="es-ES" sz="1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552</TotalTime>
  <Words>658</Words>
  <Application>Microsoft Office PowerPoint</Application>
  <PresentationFormat>Presentación en pantalla (4:3)</PresentationFormat>
  <Paragraphs>152</Paragraphs>
  <Slides>14</Slides>
  <Notes>8</Notes>
  <HiddenSlides>0</HiddenSlides>
  <MMClips>0</MMClips>
  <ScaleCrop>false</ScaleCrop>
  <HeadingPairs>
    <vt:vector size="4" baseType="variant">
      <vt:variant>
        <vt:lpstr>Tema</vt:lpstr>
      </vt:variant>
      <vt:variant>
        <vt:i4>1</vt:i4>
      </vt:variant>
      <vt:variant>
        <vt:lpstr>Títulos de diapositiva</vt:lpstr>
      </vt:variant>
      <vt:variant>
        <vt:i4>14</vt:i4>
      </vt:variant>
    </vt:vector>
  </HeadingPairs>
  <TitlesOfParts>
    <vt:vector size="15" baseType="lpstr">
      <vt:lpstr>Diseño predeterminado</vt:lpstr>
      <vt:lpstr>Diapositiva 1</vt:lpstr>
      <vt:lpstr>Diapositiva 2</vt:lpstr>
      <vt:lpstr>Diapositiva 3</vt:lpstr>
      <vt:lpstr>Diapositiva 4</vt:lpstr>
      <vt:lpstr>Diapositiva 5</vt:lpstr>
      <vt:lpstr>Diapositiva 6</vt:lpstr>
      <vt:lpstr>Diapositiva 7</vt:lpstr>
      <vt:lpstr>Diapositiva 8</vt:lpstr>
      <vt:lpstr> </vt:lpstr>
      <vt:lpstr> </vt:lpstr>
      <vt:lpstr> </vt:lpstr>
      <vt:lpstr>Diapositiva 12</vt:lpstr>
      <vt:lpstr> </vt:lpstr>
      <vt:lpstr>Diapositiva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REGISTRO</dc:creator>
  <cp:lastModifiedBy>SEP</cp:lastModifiedBy>
  <cp:revision>156</cp:revision>
  <dcterms:created xsi:type="dcterms:W3CDTF">2011-05-20T14:50:14Z</dcterms:created>
  <dcterms:modified xsi:type="dcterms:W3CDTF">2011-05-26T02:26:12Z</dcterms:modified>
</cp:coreProperties>
</file>