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89" r:id="rId4"/>
    <p:sldId id="335" r:id="rId5"/>
    <p:sldId id="339" r:id="rId6"/>
    <p:sldId id="358" r:id="rId7"/>
    <p:sldId id="359" r:id="rId8"/>
    <p:sldId id="361" r:id="rId9"/>
    <p:sldId id="362" r:id="rId10"/>
    <p:sldId id="360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374" r:id="rId22"/>
    <p:sldId id="375" r:id="rId23"/>
    <p:sldId id="336" r:id="rId24"/>
    <p:sldId id="302" r:id="rId25"/>
    <p:sldId id="340" r:id="rId26"/>
    <p:sldId id="303" r:id="rId27"/>
    <p:sldId id="342" r:id="rId28"/>
    <p:sldId id="307" r:id="rId29"/>
    <p:sldId id="308" r:id="rId30"/>
    <p:sldId id="306" r:id="rId31"/>
    <p:sldId id="337" r:id="rId32"/>
    <p:sldId id="338" r:id="rId33"/>
    <p:sldId id="310" r:id="rId34"/>
    <p:sldId id="311" r:id="rId35"/>
    <p:sldId id="312" r:id="rId36"/>
    <p:sldId id="313" r:id="rId37"/>
    <p:sldId id="315" r:id="rId38"/>
    <p:sldId id="316" r:id="rId39"/>
    <p:sldId id="317" r:id="rId40"/>
    <p:sldId id="344" r:id="rId41"/>
    <p:sldId id="343" r:id="rId42"/>
    <p:sldId id="345" r:id="rId43"/>
    <p:sldId id="333" r:id="rId44"/>
    <p:sldId id="294" r:id="rId45"/>
    <p:sldId id="296" r:id="rId46"/>
    <p:sldId id="373" r:id="rId47"/>
    <p:sldId id="357" r:id="rId4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00"/>
    <a:srgbClr val="00FF00"/>
    <a:srgbClr val="FF00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286" autoAdjust="0"/>
    <p:restoredTop sz="89320" autoAdjust="0"/>
  </p:normalViewPr>
  <p:slideViewPr>
    <p:cSldViewPr>
      <p:cViewPr>
        <p:scale>
          <a:sx n="100" d="100"/>
          <a:sy n="100" d="100"/>
        </p:scale>
        <p:origin x="-26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992" y="-11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rgiomanuel.lopez\Documents\Mis%20documentos\IFAI\Documentos%20Excel\Datos%20para%20presentaciones\Reporte%20grafico%20mensual%20ago06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rgiomanuel.lopez\Documents\Mis%20documentos\IFAI\Documentos%20Excel\Datos%20para%20presentaciones\Reporte%20grafico%20mensual%20ago06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'Acumulado mensual de solicitude'!$B$172</c:f>
              <c:strCache>
                <c:ptCount val="1"/>
                <c:pt idx="0">
                  <c:v>Acceso a la Información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spPr>
              <a:solidFill>
                <a:schemeClr val="bg2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100"/>
                </a:pPr>
                <a:endParaRPr lang="es-ES"/>
              </a:p>
            </c:txPr>
            <c:showVal val="1"/>
          </c:dLbls>
          <c:cat>
            <c:numRef>
              <c:f>'Acumulado mensual de solicitude'!$C$171:$K$171</c:f>
              <c:numCache>
                <c:formatCode>General</c:formatCode>
                <c:ptCount val="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</c:numCache>
            </c:numRef>
          </c:cat>
          <c:val>
            <c:numRef>
              <c:f>'Acumulado mensual de solicitude'!$C$172:$K$172</c:f>
              <c:numCache>
                <c:formatCode>#,##0</c:formatCode>
                <c:ptCount val="9"/>
                <c:pt idx="0">
                  <c:v>22885</c:v>
                </c:pt>
                <c:pt idx="1">
                  <c:v>34793</c:v>
                </c:pt>
                <c:pt idx="2">
                  <c:v>44690</c:v>
                </c:pt>
                <c:pt idx="3">
                  <c:v>52026</c:v>
                </c:pt>
                <c:pt idx="4">
                  <c:v>80495</c:v>
                </c:pt>
                <c:pt idx="5">
                  <c:v>87256</c:v>
                </c:pt>
                <c:pt idx="6">
                  <c:v>97999</c:v>
                </c:pt>
                <c:pt idx="7">
                  <c:v>100297</c:v>
                </c:pt>
                <c:pt idx="8">
                  <c:v>39759</c:v>
                </c:pt>
              </c:numCache>
            </c:numRef>
          </c:val>
        </c:ser>
        <c:ser>
          <c:idx val="1"/>
          <c:order val="1"/>
          <c:tx>
            <c:strRef>
              <c:f>'Acumulado mensual de solicitude'!$B$173</c:f>
              <c:strCache>
                <c:ptCount val="1"/>
                <c:pt idx="0">
                  <c:v>Datos Personales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spPr>
              <a:solidFill>
                <a:schemeClr val="bg2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Val val="1"/>
          </c:dLbls>
          <c:cat>
            <c:numRef>
              <c:f>'Acumulado mensual de solicitude'!$C$171:$K$171</c:f>
              <c:numCache>
                <c:formatCode>General</c:formatCode>
                <c:ptCount val="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</c:numCache>
            </c:numRef>
          </c:cat>
          <c:val>
            <c:numRef>
              <c:f>'Acumulado mensual de solicitude'!$C$173:$K$173</c:f>
              <c:numCache>
                <c:formatCode>#,##0</c:formatCode>
                <c:ptCount val="9"/>
                <c:pt idx="0">
                  <c:v>1212</c:v>
                </c:pt>
                <c:pt idx="1">
                  <c:v>2939</c:v>
                </c:pt>
                <c:pt idx="2">
                  <c:v>5437</c:v>
                </c:pt>
                <c:pt idx="3">
                  <c:v>8187</c:v>
                </c:pt>
                <c:pt idx="4">
                  <c:v>14228</c:v>
                </c:pt>
                <c:pt idx="5">
                  <c:v>17994</c:v>
                </c:pt>
                <c:pt idx="6">
                  <c:v>19598</c:v>
                </c:pt>
                <c:pt idx="7">
                  <c:v>21841</c:v>
                </c:pt>
                <c:pt idx="8">
                  <c:v>9583</c:v>
                </c:pt>
              </c:numCache>
            </c:numRef>
          </c:val>
        </c:ser>
        <c:shape val="box"/>
        <c:axId val="60286080"/>
        <c:axId val="112809472"/>
        <c:axId val="0"/>
      </c:bar3DChart>
      <c:catAx>
        <c:axId val="60286080"/>
        <c:scaling>
          <c:orientation val="minMax"/>
        </c:scaling>
        <c:axPos val="b"/>
        <c:numFmt formatCode="General" sourceLinked="1"/>
        <c:tickLblPos val="nextTo"/>
        <c:crossAx val="112809472"/>
        <c:crosses val="autoZero"/>
        <c:auto val="1"/>
        <c:lblAlgn val="ctr"/>
        <c:lblOffset val="100"/>
      </c:catAx>
      <c:valAx>
        <c:axId val="112809472"/>
        <c:scaling>
          <c:orientation val="minMax"/>
        </c:scaling>
        <c:axPos val="l"/>
        <c:majorGridlines/>
        <c:numFmt formatCode="#,##0" sourceLinked="1"/>
        <c:tickLblPos val="nextTo"/>
        <c:crossAx val="602860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>
            <a:defRPr sz="1600"/>
          </a:pPr>
          <a:endParaRPr lang="es-ES"/>
        </a:p>
      </c:txPr>
    </c:legend>
    <c:plotVisOnly val="1"/>
    <c:dispBlanksAs val="gap"/>
  </c:chart>
  <c:spPr>
    <a:noFill/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/>
      <c:lineChart>
        <c:grouping val="standard"/>
        <c:ser>
          <c:idx val="0"/>
          <c:order val="0"/>
          <c:tx>
            <c:strRef>
              <c:f>'Acumulado mensual de solicitude'!$B$175</c:f>
              <c:strCache>
                <c:ptCount val="1"/>
                <c:pt idx="0">
                  <c:v>Incremento</c:v>
                </c:pt>
              </c:strCache>
            </c:strRef>
          </c:tx>
          <c:marker>
            <c:symbol val="star"/>
            <c:size val="5"/>
          </c:marker>
          <c:dLbls>
            <c:spPr>
              <a:solidFill>
                <a:schemeClr val="bg2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Val val="1"/>
          </c:dLbls>
          <c:cat>
            <c:numRef>
              <c:f>'Acumulado mensual de solicitude'!$C$171:$K$171</c:f>
              <c:numCache>
                <c:formatCode>General</c:formatCode>
                <c:ptCount val="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</c:numCache>
            </c:numRef>
          </c:cat>
          <c:val>
            <c:numRef>
              <c:f>'Acumulado mensual de solicitude'!$C$175:$K$175</c:f>
              <c:numCache>
                <c:formatCode>#,##0.0</c:formatCode>
                <c:ptCount val="9"/>
                <c:pt idx="0">
                  <c:v>5.0296717433705442</c:v>
                </c:pt>
                <c:pt idx="1">
                  <c:v>7.7891444927382594</c:v>
                </c:pt>
                <c:pt idx="2">
                  <c:v>10.846450016956929</c:v>
                </c:pt>
                <c:pt idx="3">
                  <c:v>13.596731602810024</c:v>
                </c:pt>
                <c:pt idx="4">
                  <c:v>15.020639126716848</c:v>
                </c:pt>
                <c:pt idx="5">
                  <c:v>17.096437054631828</c:v>
                </c:pt>
                <c:pt idx="6">
                  <c:v>16.665391123923229</c:v>
                </c:pt>
                <c:pt idx="7">
                  <c:v>17.882231574121075</c:v>
                </c:pt>
                <c:pt idx="8">
                  <c:v>19.421588099387947</c:v>
                </c:pt>
              </c:numCache>
            </c:numRef>
          </c:val>
        </c:ser>
        <c:marker val="1"/>
        <c:axId val="134279552"/>
        <c:axId val="134281472"/>
      </c:lineChart>
      <c:catAx>
        <c:axId val="1342795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s-ES"/>
          </a:p>
        </c:txPr>
        <c:crossAx val="134281472"/>
        <c:crosses val="autoZero"/>
        <c:auto val="1"/>
        <c:lblAlgn val="ctr"/>
        <c:lblOffset val="100"/>
      </c:catAx>
      <c:valAx>
        <c:axId val="134281472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400"/>
            </a:pPr>
            <a:endParaRPr lang="es-ES"/>
          </a:p>
        </c:txPr>
        <c:crossAx val="134279552"/>
        <c:crosses val="autoZero"/>
        <c:crossBetween val="between"/>
      </c:valAx>
      <c:spPr>
        <a:noFill/>
        <a:ln>
          <a:noFill/>
        </a:ln>
      </c:spPr>
    </c:plotArea>
    <c:plotVisOnly val="1"/>
  </c:chart>
  <c:spPr>
    <a:noFill/>
    <a:ln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202C039-E589-4074-9146-9418027416EB}" type="datetimeFigureOut">
              <a:rPr lang="es-ES"/>
              <a:pPr>
                <a:defRPr/>
              </a:pPr>
              <a:t>24/05/2011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BB9570D-EDFF-466B-A9E4-57454FC3E30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_tradnl" smtClean="0"/>
              <a:t>Emisi</a:t>
            </a:r>
            <a:r>
              <a:rPr lang="es-ES_tradnl" altLang="ja-JP" smtClean="0">
                <a:latin typeface="Arial"/>
              </a:rPr>
              <a:t>ó</a:t>
            </a:r>
            <a:r>
              <a:rPr lang="es-ES_tradnl" altLang="ja-JP" smtClean="0"/>
              <a:t>n del Reglamento: un a</a:t>
            </a:r>
            <a:r>
              <a:rPr lang="es-ES_tradnl" altLang="ja-JP" smtClean="0">
                <a:latin typeface="Arial"/>
              </a:rPr>
              <a:t>ñ</a:t>
            </a:r>
            <a:r>
              <a:rPr lang="es-ES_tradnl" altLang="ja-JP" smtClean="0"/>
              <a:t>o a partir de la entrada en vigor de la Ley</a:t>
            </a:r>
            <a:endParaRPr lang="es-ES_tradnl" smtClean="0"/>
          </a:p>
          <a:p>
            <a:r>
              <a:rPr lang="es-ES_tradnl" smtClean="0"/>
              <a:t>Secretar</a:t>
            </a:r>
            <a:r>
              <a:rPr lang="es-ES_tradnl" altLang="ja-JP" smtClean="0">
                <a:latin typeface="Arial"/>
              </a:rPr>
              <a:t>í</a:t>
            </a:r>
            <a:r>
              <a:rPr lang="es-ES_tradnl" altLang="ja-JP" smtClean="0"/>
              <a:t>a de Econom</a:t>
            </a:r>
            <a:r>
              <a:rPr lang="es-ES_tradnl" altLang="ja-JP" smtClean="0">
                <a:latin typeface="Arial"/>
              </a:rPr>
              <a:t>í</a:t>
            </a:r>
            <a:r>
              <a:rPr lang="es-ES_tradnl" altLang="ja-JP" smtClean="0"/>
              <a:t>a: difusi</a:t>
            </a:r>
            <a:r>
              <a:rPr lang="es-ES_tradnl" altLang="ja-JP" smtClean="0">
                <a:latin typeface="Arial"/>
              </a:rPr>
              <a:t>ó</a:t>
            </a:r>
            <a:r>
              <a:rPr lang="es-ES_tradnl" altLang="ja-JP" smtClean="0"/>
              <a:t>n del conocimiento </a:t>
            </a:r>
            <a:r>
              <a:rPr lang="es-ES_tradnl" altLang="ja-JP" smtClean="0">
                <a:latin typeface="Arial"/>
              </a:rPr>
              <a:t>á</a:t>
            </a:r>
            <a:r>
              <a:rPr lang="es-ES_tradnl" altLang="ja-JP" smtClean="0"/>
              <a:t>mbito comercial</a:t>
            </a:r>
          </a:p>
          <a:p>
            <a:endParaRPr lang="es-ES_tradnl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51F86D-5269-4E88-BCA3-3E3B21500F88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s-E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7"/>
          <p:cNvGraphicFramePr>
            <a:graphicFrameLocks noChangeAspect="1"/>
          </p:cNvGraphicFramePr>
          <p:nvPr/>
        </p:nvGraphicFramePr>
        <p:xfrm>
          <a:off x="107950" y="44450"/>
          <a:ext cx="277813" cy="549275"/>
        </p:xfrm>
        <a:graphic>
          <a:graphicData uri="http://schemas.openxmlformats.org/presentationml/2006/ole">
            <p:oleObj spid="_x0000_s233474" name="Imagen de mapa de bits" r:id="rId3" imgW="2266667" imgH="4476190" progId="PBrush">
              <p:embed/>
            </p:oleObj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107950" y="44450"/>
          <a:ext cx="277813" cy="549275"/>
        </p:xfrm>
        <a:graphic>
          <a:graphicData uri="http://schemas.openxmlformats.org/presentationml/2006/ole">
            <p:oleObj spid="_x0000_s233475" name="Imagen de mapa de bits" r:id="rId4" imgW="2266667" imgH="4476190" progId="PBrush">
              <p:embed/>
            </p:oleObj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8715375" y="6542088"/>
          <a:ext cx="179388" cy="315912"/>
        </p:xfrm>
        <a:graphic>
          <a:graphicData uri="http://schemas.openxmlformats.org/presentationml/2006/ole">
            <p:oleObj spid="_x0000_s233476" name="Imagen de mapa de bits" r:id="rId5" imgW="2266667" imgH="4476190" progId="PBrush">
              <p:embed/>
            </p:oleObj>
          </a:graphicData>
        </a:graphic>
      </p:graphicFrame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11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9ED2ECB-FF6D-43E1-B310-841429136E98}" type="datetimeFigureOut">
              <a:rPr lang="es-ES"/>
              <a:pPr>
                <a:defRPr/>
              </a:pPr>
              <a:t>24/05/2011</a:t>
            </a:fld>
            <a:endParaRPr lang="es-ES"/>
          </a:p>
        </p:txBody>
      </p:sp>
      <p:sp>
        <p:nvSpPr>
          <p:cNvPr id="12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77D6833-B860-406D-B234-C6760571F1F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7"/>
          <p:cNvGraphicFramePr>
            <a:graphicFrameLocks noChangeAspect="1"/>
          </p:cNvGraphicFramePr>
          <p:nvPr/>
        </p:nvGraphicFramePr>
        <p:xfrm>
          <a:off x="107950" y="44450"/>
          <a:ext cx="277813" cy="549275"/>
        </p:xfrm>
        <a:graphic>
          <a:graphicData uri="http://schemas.openxmlformats.org/presentationml/2006/ole">
            <p:oleObj spid="_x0000_s242690" name="Imagen de mapa de bits" r:id="rId3" imgW="2266667" imgH="4476190" progId="PBrush">
              <p:embed/>
            </p:oleObj>
          </a:graphicData>
        </a:graphic>
      </p:graphicFrame>
      <p:sp>
        <p:nvSpPr>
          <p:cNvPr id="5" name="Text Box 28"/>
          <p:cNvSpPr txBox="1">
            <a:spLocks noChangeArrowheads="1"/>
          </p:cNvSpPr>
          <p:nvPr userDrawn="1"/>
        </p:nvSpPr>
        <p:spPr bwMode="auto">
          <a:xfrm>
            <a:off x="6102350" y="109538"/>
            <a:ext cx="2981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solidFill>
                  <a:schemeClr val="bg1"/>
                </a:solidFill>
                <a:latin typeface="Century Gothic" pitchFamily="34" charset="0"/>
                <a:cs typeface="+mn-cs"/>
              </a:rPr>
              <a:t>Informe de Autoevaluación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solidFill>
                  <a:schemeClr val="bg1"/>
                </a:solidFill>
                <a:latin typeface="Century Gothic" pitchFamily="34" charset="0"/>
                <a:cs typeface="+mn-cs"/>
              </a:rPr>
              <a:t>primer semestre 2009</a:t>
            </a:r>
          </a:p>
        </p:txBody>
      </p:sp>
      <p:pic>
        <p:nvPicPr>
          <p:cNvPr id="6" name="Picture 3" descr="fondo DGIS 2"/>
          <p:cNvPicPr>
            <a:picLocks noChangeAspect="1" noChangeArrowheads="1"/>
          </p:cNvPicPr>
          <p:nvPr userDrawn="1"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107950" y="44450"/>
          <a:ext cx="277813" cy="549275"/>
        </p:xfrm>
        <a:graphic>
          <a:graphicData uri="http://schemas.openxmlformats.org/presentationml/2006/ole">
            <p:oleObj spid="_x0000_s242691" name="Imagen de mapa de bits" r:id="rId5" imgW="2266667" imgH="4476190" progId="PBrush">
              <p:embed/>
            </p:oleObj>
          </a:graphicData>
        </a:graphic>
      </p:graphicFrame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3827463" y="160338"/>
            <a:ext cx="53895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+mn-cs"/>
              </a:rPr>
              <a:t>Instituto Federal de Acceso a la Información Pública</a:t>
            </a:r>
          </a:p>
        </p:txBody>
      </p:sp>
      <p:pic>
        <p:nvPicPr>
          <p:cNvPr id="9" name="Picture 3" descr="fondo DGIS 2"/>
          <p:cNvPicPr>
            <a:picLocks noChangeAspect="1" noChangeArrowheads="1"/>
          </p:cNvPicPr>
          <p:nvPr userDrawn="1"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0" y="6500810"/>
            <a:ext cx="91440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8715375" y="6542088"/>
          <a:ext cx="179388" cy="315912"/>
        </p:xfrm>
        <a:graphic>
          <a:graphicData uri="http://schemas.openxmlformats.org/presentationml/2006/ole">
            <p:oleObj spid="_x0000_s242692" name="Imagen de mapa de bits" r:id="rId6" imgW="2266667" imgH="4476190" progId="PBrush">
              <p:embed/>
            </p:oleObj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11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5F27BC9-2C96-446A-832F-575A220191C2}" type="datetimeFigureOut">
              <a:rPr lang="es-ES"/>
              <a:pPr>
                <a:defRPr/>
              </a:pPr>
              <a:t>24/05/2011</a:t>
            </a:fld>
            <a:endParaRPr lang="es-ES"/>
          </a:p>
        </p:txBody>
      </p:sp>
      <p:sp>
        <p:nvSpPr>
          <p:cNvPr id="12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7A319B5-968A-4DBD-A864-21F9777797D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7"/>
          <p:cNvGraphicFramePr>
            <a:graphicFrameLocks noChangeAspect="1"/>
          </p:cNvGraphicFramePr>
          <p:nvPr/>
        </p:nvGraphicFramePr>
        <p:xfrm>
          <a:off x="107950" y="44450"/>
          <a:ext cx="277813" cy="549275"/>
        </p:xfrm>
        <a:graphic>
          <a:graphicData uri="http://schemas.openxmlformats.org/presentationml/2006/ole">
            <p:oleObj spid="_x0000_s243714" name="Imagen de mapa de bits" r:id="rId3" imgW="2266667" imgH="4476190" progId="PBrush">
              <p:embed/>
            </p:oleObj>
          </a:graphicData>
        </a:graphic>
      </p:graphicFrame>
      <p:sp>
        <p:nvSpPr>
          <p:cNvPr id="5" name="Text Box 28"/>
          <p:cNvSpPr txBox="1">
            <a:spLocks noChangeArrowheads="1"/>
          </p:cNvSpPr>
          <p:nvPr userDrawn="1"/>
        </p:nvSpPr>
        <p:spPr bwMode="auto">
          <a:xfrm>
            <a:off x="6102350" y="109538"/>
            <a:ext cx="2981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solidFill>
                  <a:schemeClr val="bg1"/>
                </a:solidFill>
                <a:latin typeface="Century Gothic" pitchFamily="34" charset="0"/>
                <a:cs typeface="+mn-cs"/>
              </a:rPr>
              <a:t>Informe de Autoevaluación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solidFill>
                  <a:schemeClr val="bg1"/>
                </a:solidFill>
                <a:latin typeface="Century Gothic" pitchFamily="34" charset="0"/>
                <a:cs typeface="+mn-cs"/>
              </a:rPr>
              <a:t>primer semestre 2009</a:t>
            </a:r>
          </a:p>
        </p:txBody>
      </p:sp>
      <p:pic>
        <p:nvPicPr>
          <p:cNvPr id="6" name="Picture 3" descr="fondo DGIS 2"/>
          <p:cNvPicPr>
            <a:picLocks noChangeAspect="1" noChangeArrowheads="1"/>
          </p:cNvPicPr>
          <p:nvPr userDrawn="1"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107950" y="44450"/>
          <a:ext cx="277813" cy="549275"/>
        </p:xfrm>
        <a:graphic>
          <a:graphicData uri="http://schemas.openxmlformats.org/presentationml/2006/ole">
            <p:oleObj spid="_x0000_s243715" name="Imagen de mapa de bits" r:id="rId5" imgW="2266667" imgH="4476190" progId="PBrush">
              <p:embed/>
            </p:oleObj>
          </a:graphicData>
        </a:graphic>
      </p:graphicFrame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3827463" y="160338"/>
            <a:ext cx="53895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+mn-cs"/>
              </a:rPr>
              <a:t>Instituto Federal de Acceso a la Información Pública</a:t>
            </a:r>
          </a:p>
        </p:txBody>
      </p:sp>
      <p:pic>
        <p:nvPicPr>
          <p:cNvPr id="9" name="Picture 3" descr="fondo DGIS 2"/>
          <p:cNvPicPr>
            <a:picLocks noChangeAspect="1" noChangeArrowheads="1"/>
          </p:cNvPicPr>
          <p:nvPr userDrawn="1"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0" y="6500810"/>
            <a:ext cx="91440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8715375" y="6542088"/>
          <a:ext cx="179388" cy="315912"/>
        </p:xfrm>
        <a:graphic>
          <a:graphicData uri="http://schemas.openxmlformats.org/presentationml/2006/ole">
            <p:oleObj spid="_x0000_s243716" name="Imagen de mapa de bits" r:id="rId6" imgW="2266667" imgH="4476190" progId="PBrush">
              <p:embed/>
            </p:oleObj>
          </a:graphicData>
        </a:graphic>
      </p:graphicFrame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11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30EDC17-1912-49B0-BB6C-90556E0CCD29}" type="datetimeFigureOut">
              <a:rPr lang="es-ES"/>
              <a:pPr>
                <a:defRPr/>
              </a:pPr>
              <a:t>24/05/2011</a:t>
            </a:fld>
            <a:endParaRPr lang="es-ES"/>
          </a:p>
        </p:txBody>
      </p:sp>
      <p:sp>
        <p:nvSpPr>
          <p:cNvPr id="12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D015A6-0809-4851-B760-ADFF538F8D0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7"/>
          <p:cNvGraphicFramePr>
            <a:graphicFrameLocks noChangeAspect="1"/>
          </p:cNvGraphicFramePr>
          <p:nvPr/>
        </p:nvGraphicFramePr>
        <p:xfrm>
          <a:off x="107950" y="44450"/>
          <a:ext cx="277813" cy="549275"/>
        </p:xfrm>
        <a:graphic>
          <a:graphicData uri="http://schemas.openxmlformats.org/presentationml/2006/ole">
            <p:oleObj spid="_x0000_s234498" name="Imagen de mapa de bits" r:id="rId3" imgW="2266667" imgH="4476190" progId="PBrush">
              <p:embed/>
            </p:oleObj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107950" y="44450"/>
          <a:ext cx="277813" cy="549275"/>
        </p:xfrm>
        <a:graphic>
          <a:graphicData uri="http://schemas.openxmlformats.org/presentationml/2006/ole">
            <p:oleObj spid="_x0000_s234499" name="Imagen de mapa de bits" r:id="rId4" imgW="2266667" imgH="4476190" progId="PBrush">
              <p:embed/>
            </p:oleObj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8715375" y="6542088"/>
          <a:ext cx="179388" cy="315912"/>
        </p:xfrm>
        <a:graphic>
          <a:graphicData uri="http://schemas.openxmlformats.org/presentationml/2006/ole">
            <p:oleObj spid="_x0000_s234500" name="Imagen de mapa de bits" r:id="rId5" imgW="2266667" imgH="4476190" progId="PBrush">
              <p:embed/>
            </p:oleObj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5804" y="714364"/>
            <a:ext cx="8229600" cy="1143000"/>
          </a:xfrm>
        </p:spPr>
        <p:txBody>
          <a:bodyPr>
            <a:noAutofit/>
          </a:bodyPr>
          <a:lstStyle>
            <a:lvl1pPr>
              <a:defRPr sz="36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52596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11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9D2B11-0A5D-4234-8ADC-367144A9A0C3}" type="datetimeFigureOut">
              <a:rPr lang="es-ES"/>
              <a:pPr>
                <a:defRPr/>
              </a:pPr>
              <a:t>24/05/2011</a:t>
            </a:fld>
            <a:endParaRPr lang="es-ES"/>
          </a:p>
        </p:txBody>
      </p:sp>
      <p:sp>
        <p:nvSpPr>
          <p:cNvPr id="12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507DDB4-152A-448A-A86F-23A87D83A1E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7"/>
          <p:cNvGraphicFramePr>
            <a:graphicFrameLocks noChangeAspect="1"/>
          </p:cNvGraphicFramePr>
          <p:nvPr/>
        </p:nvGraphicFramePr>
        <p:xfrm>
          <a:off x="107950" y="44450"/>
          <a:ext cx="277813" cy="549275"/>
        </p:xfrm>
        <a:graphic>
          <a:graphicData uri="http://schemas.openxmlformats.org/presentationml/2006/ole">
            <p:oleObj spid="_x0000_s235522" name="Imagen de mapa de bits" r:id="rId3" imgW="2266667" imgH="4476190" progId="PBrush">
              <p:embed/>
            </p:oleObj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107950" y="44450"/>
          <a:ext cx="277813" cy="549275"/>
        </p:xfrm>
        <a:graphic>
          <a:graphicData uri="http://schemas.openxmlformats.org/presentationml/2006/ole">
            <p:oleObj spid="_x0000_s235523" name="Imagen de mapa de bits" r:id="rId4" imgW="2266667" imgH="4476190" progId="PBrush">
              <p:embed/>
            </p:oleObj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8715375" y="6542088"/>
          <a:ext cx="179388" cy="315912"/>
        </p:xfrm>
        <a:graphic>
          <a:graphicData uri="http://schemas.openxmlformats.org/presentationml/2006/ole">
            <p:oleObj spid="_x0000_s235524" name="Imagen de mapa de bits" r:id="rId5" imgW="2266667" imgH="4476190" progId="PBrush">
              <p:embed/>
            </p:oleObj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5099A4E-A0CC-4DB9-9D1B-8880F63BB952}" type="datetimeFigureOut">
              <a:rPr lang="es-ES"/>
              <a:pPr>
                <a:defRPr/>
              </a:pPr>
              <a:t>24/05/2011</a:t>
            </a:fld>
            <a:endParaRPr lang="es-ES"/>
          </a:p>
        </p:txBody>
      </p:sp>
      <p:sp>
        <p:nvSpPr>
          <p:cNvPr id="12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C10E59A-92BA-44E1-8B05-3506A6D6541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7"/>
          <p:cNvGraphicFramePr>
            <a:graphicFrameLocks noChangeAspect="1"/>
          </p:cNvGraphicFramePr>
          <p:nvPr/>
        </p:nvGraphicFramePr>
        <p:xfrm>
          <a:off x="107950" y="44450"/>
          <a:ext cx="277813" cy="549275"/>
        </p:xfrm>
        <a:graphic>
          <a:graphicData uri="http://schemas.openxmlformats.org/presentationml/2006/ole">
            <p:oleObj spid="_x0000_s236546" name="Imagen de mapa de bits" r:id="rId3" imgW="2266667" imgH="4476190" progId="PBrush">
              <p:embed/>
            </p:oleObj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07950" y="44450"/>
          <a:ext cx="277813" cy="549275"/>
        </p:xfrm>
        <a:graphic>
          <a:graphicData uri="http://schemas.openxmlformats.org/presentationml/2006/ole">
            <p:oleObj spid="_x0000_s236547" name="Imagen de mapa de bits" r:id="rId4" imgW="2266667" imgH="4476190" progId="PBrush">
              <p:embed/>
            </p:oleObj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8715375" y="6542088"/>
          <a:ext cx="179388" cy="315912"/>
        </p:xfrm>
        <a:graphic>
          <a:graphicData uri="http://schemas.openxmlformats.org/presentationml/2006/ole">
            <p:oleObj spid="_x0000_s236548" name="Imagen de mapa de bits" r:id="rId5" imgW="2266667" imgH="4476190" progId="PBrush">
              <p:embed/>
            </p:oleObj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12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AD71C6-8C0E-45ED-A664-011E595B44DE}" type="datetimeFigureOut">
              <a:rPr lang="es-ES"/>
              <a:pPr>
                <a:defRPr/>
              </a:pPr>
              <a:t>24/05/2011</a:t>
            </a:fld>
            <a:endParaRPr lang="es-ES"/>
          </a:p>
        </p:txBody>
      </p:sp>
      <p:sp>
        <p:nvSpPr>
          <p:cNvPr id="13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31E9BBF-3396-4A2F-BAF9-75EA29EE6F5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7"/>
          <p:cNvGraphicFramePr>
            <a:graphicFrameLocks noChangeAspect="1"/>
          </p:cNvGraphicFramePr>
          <p:nvPr/>
        </p:nvGraphicFramePr>
        <p:xfrm>
          <a:off x="107950" y="44450"/>
          <a:ext cx="277813" cy="549275"/>
        </p:xfrm>
        <a:graphic>
          <a:graphicData uri="http://schemas.openxmlformats.org/presentationml/2006/ole">
            <p:oleObj spid="_x0000_s237570" name="Imagen de mapa de bits" r:id="rId3" imgW="2266667" imgH="4476190" progId="PBrush">
              <p:embed/>
            </p:oleObj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107950" y="44450"/>
          <a:ext cx="277813" cy="549275"/>
        </p:xfrm>
        <a:graphic>
          <a:graphicData uri="http://schemas.openxmlformats.org/presentationml/2006/ole">
            <p:oleObj spid="_x0000_s237571" name="Imagen de mapa de bits" r:id="rId4" imgW="2266667" imgH="4476190" progId="PBrush">
              <p:embed/>
            </p:oleObj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8715375" y="6542088"/>
          <a:ext cx="179388" cy="315912"/>
        </p:xfrm>
        <a:graphic>
          <a:graphicData uri="http://schemas.openxmlformats.org/presentationml/2006/ole">
            <p:oleObj spid="_x0000_s237572" name="Imagen de mapa de bits" r:id="rId5" imgW="2266667" imgH="4476190" progId="PBrush">
              <p:embed/>
            </p:oleObj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14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B58E16-ECDB-4E82-BD21-D4CC94C39A20}" type="datetimeFigureOut">
              <a:rPr lang="es-ES"/>
              <a:pPr>
                <a:defRPr/>
              </a:pPr>
              <a:t>24/05/2011</a:t>
            </a:fld>
            <a:endParaRPr lang="es-ES"/>
          </a:p>
        </p:txBody>
      </p:sp>
      <p:sp>
        <p:nvSpPr>
          <p:cNvPr id="15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3F2EB5B-E7FC-43F0-8DCF-73BC6F2EF58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7"/>
          <p:cNvGraphicFramePr>
            <a:graphicFrameLocks noChangeAspect="1"/>
          </p:cNvGraphicFramePr>
          <p:nvPr/>
        </p:nvGraphicFramePr>
        <p:xfrm>
          <a:off x="107950" y="44450"/>
          <a:ext cx="277813" cy="549275"/>
        </p:xfrm>
        <a:graphic>
          <a:graphicData uri="http://schemas.openxmlformats.org/presentationml/2006/ole">
            <p:oleObj spid="_x0000_s238594" name="Imagen de mapa de bits" r:id="rId3" imgW="2266667" imgH="4476190" progId="PBrush">
              <p:embed/>
            </p:oleObj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107950" y="44450"/>
          <a:ext cx="277813" cy="549275"/>
        </p:xfrm>
        <a:graphic>
          <a:graphicData uri="http://schemas.openxmlformats.org/presentationml/2006/ole">
            <p:oleObj spid="_x0000_s238595" name="Imagen de mapa de bits" r:id="rId4" imgW="2266667" imgH="4476190" progId="PBrush">
              <p:embed/>
            </p:oleObj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8715375" y="6542088"/>
          <a:ext cx="179388" cy="315912"/>
        </p:xfrm>
        <a:graphic>
          <a:graphicData uri="http://schemas.openxmlformats.org/presentationml/2006/ole">
            <p:oleObj spid="_x0000_s238596" name="Imagen de mapa de bits" r:id="rId5" imgW="2266667" imgH="4476190" progId="PBrush">
              <p:embed/>
            </p:oleObj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10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FAB62FF-D744-4F17-B604-F33EBC40D9AC}" type="datetimeFigureOut">
              <a:rPr lang="es-ES"/>
              <a:pPr>
                <a:defRPr/>
              </a:pPr>
              <a:t>24/05/2011</a:t>
            </a:fld>
            <a:endParaRPr lang="es-ES"/>
          </a:p>
        </p:txBody>
      </p:sp>
      <p:sp>
        <p:nvSpPr>
          <p:cNvPr id="11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0F55246-65D1-4E0F-A82D-44A7D5BC17E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7"/>
          <p:cNvGraphicFramePr>
            <a:graphicFrameLocks noChangeAspect="1"/>
          </p:cNvGraphicFramePr>
          <p:nvPr/>
        </p:nvGraphicFramePr>
        <p:xfrm>
          <a:off x="107950" y="44450"/>
          <a:ext cx="277813" cy="549275"/>
        </p:xfrm>
        <a:graphic>
          <a:graphicData uri="http://schemas.openxmlformats.org/presentationml/2006/ole">
            <p:oleObj spid="_x0000_s239618" name="Imagen de mapa de bits" r:id="rId3" imgW="2266667" imgH="4476190" progId="PBrush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7950" y="44450"/>
          <a:ext cx="277813" cy="549275"/>
        </p:xfrm>
        <a:graphic>
          <a:graphicData uri="http://schemas.openxmlformats.org/presentationml/2006/ole">
            <p:oleObj spid="_x0000_s239619" name="Imagen de mapa de bits" r:id="rId4" imgW="2266667" imgH="4476190" progId="PBrush">
              <p:embed/>
            </p:oleObj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8715375" y="6542088"/>
          <a:ext cx="179388" cy="315912"/>
        </p:xfrm>
        <a:graphic>
          <a:graphicData uri="http://schemas.openxmlformats.org/presentationml/2006/ole">
            <p:oleObj spid="_x0000_s239620" name="Imagen de mapa de bits" r:id="rId5" imgW="2266667" imgH="4476190" progId="PBrush">
              <p:embed/>
            </p:oleObj>
          </a:graphicData>
        </a:graphic>
      </p:graphicFrame>
      <p:sp>
        <p:nvSpPr>
          <p:cNvPr id="9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AB3CF1F-94C5-42FF-B566-558B3C666182}" type="datetimeFigureOut">
              <a:rPr lang="es-ES"/>
              <a:pPr>
                <a:defRPr/>
              </a:pPr>
              <a:t>24/05/2011</a:t>
            </a:fld>
            <a:endParaRPr lang="es-ES"/>
          </a:p>
        </p:txBody>
      </p:sp>
      <p:sp>
        <p:nvSpPr>
          <p:cNvPr id="10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FD965DB-234C-453B-ACD7-7BD4C3F2484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7"/>
          <p:cNvGraphicFramePr>
            <a:graphicFrameLocks noChangeAspect="1"/>
          </p:cNvGraphicFramePr>
          <p:nvPr/>
        </p:nvGraphicFramePr>
        <p:xfrm>
          <a:off x="107950" y="44450"/>
          <a:ext cx="277813" cy="549275"/>
        </p:xfrm>
        <a:graphic>
          <a:graphicData uri="http://schemas.openxmlformats.org/presentationml/2006/ole">
            <p:oleObj spid="_x0000_s240642" name="Imagen de mapa de bits" r:id="rId3" imgW="2266667" imgH="4476190" progId="PBrush">
              <p:embed/>
            </p:oleObj>
          </a:graphicData>
        </a:graphic>
      </p:graphicFrame>
      <p:sp>
        <p:nvSpPr>
          <p:cNvPr id="6" name="Text Box 28"/>
          <p:cNvSpPr txBox="1">
            <a:spLocks noChangeArrowheads="1"/>
          </p:cNvSpPr>
          <p:nvPr userDrawn="1"/>
        </p:nvSpPr>
        <p:spPr bwMode="auto">
          <a:xfrm>
            <a:off x="6102350" y="109538"/>
            <a:ext cx="2981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solidFill>
                  <a:schemeClr val="bg1"/>
                </a:solidFill>
                <a:latin typeface="Century Gothic" pitchFamily="34" charset="0"/>
                <a:cs typeface="+mn-cs"/>
              </a:rPr>
              <a:t>Informe de Autoevaluación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solidFill>
                  <a:schemeClr val="bg1"/>
                </a:solidFill>
                <a:latin typeface="Century Gothic" pitchFamily="34" charset="0"/>
                <a:cs typeface="+mn-cs"/>
              </a:rPr>
              <a:t>primer semestre 2009</a:t>
            </a:r>
          </a:p>
        </p:txBody>
      </p:sp>
      <p:pic>
        <p:nvPicPr>
          <p:cNvPr id="7" name="Picture 3" descr="fondo DGIS 2"/>
          <p:cNvPicPr>
            <a:picLocks noChangeAspect="1" noChangeArrowheads="1"/>
          </p:cNvPicPr>
          <p:nvPr userDrawn="1"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07950" y="44450"/>
          <a:ext cx="277813" cy="549275"/>
        </p:xfrm>
        <a:graphic>
          <a:graphicData uri="http://schemas.openxmlformats.org/presentationml/2006/ole">
            <p:oleObj spid="_x0000_s240643" name="Imagen de mapa de bits" r:id="rId5" imgW="2266667" imgH="4476190" progId="PBrush">
              <p:embed/>
            </p:oleObj>
          </a:graphicData>
        </a:graphic>
      </p:graphicFrame>
      <p:sp>
        <p:nvSpPr>
          <p:cNvPr id="9" name="Text Box 5"/>
          <p:cNvSpPr txBox="1">
            <a:spLocks noChangeArrowheads="1"/>
          </p:cNvSpPr>
          <p:nvPr userDrawn="1"/>
        </p:nvSpPr>
        <p:spPr bwMode="auto">
          <a:xfrm>
            <a:off x="3827463" y="160338"/>
            <a:ext cx="53895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+mn-cs"/>
              </a:rPr>
              <a:t>Instituto Federal de Acceso a la Información Pública</a:t>
            </a:r>
          </a:p>
        </p:txBody>
      </p:sp>
      <p:pic>
        <p:nvPicPr>
          <p:cNvPr id="10" name="Picture 3" descr="fondo DGIS 2"/>
          <p:cNvPicPr>
            <a:picLocks noChangeAspect="1" noChangeArrowheads="1"/>
          </p:cNvPicPr>
          <p:nvPr userDrawn="1"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0" y="6500810"/>
            <a:ext cx="91440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8715375" y="6542088"/>
          <a:ext cx="179388" cy="315912"/>
        </p:xfrm>
        <a:graphic>
          <a:graphicData uri="http://schemas.openxmlformats.org/presentationml/2006/ole">
            <p:oleObj spid="_x0000_s240644" name="Imagen de mapa de bits" r:id="rId6" imgW="2266667" imgH="4476190" progId="PBrush">
              <p:embed/>
            </p:oleObj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D69065D-D083-4B88-80AA-D2E5824DC064}" type="datetimeFigureOut">
              <a:rPr lang="es-ES"/>
              <a:pPr>
                <a:defRPr/>
              </a:pPr>
              <a:t>24/05/2011</a:t>
            </a:fld>
            <a:endParaRPr lang="es-ES"/>
          </a:p>
        </p:txBody>
      </p:sp>
      <p:sp>
        <p:nvSpPr>
          <p:cNvPr id="13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5AA217F-0C25-4530-B4AC-C8667B8B925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7"/>
          <p:cNvGraphicFramePr>
            <a:graphicFrameLocks noChangeAspect="1"/>
          </p:cNvGraphicFramePr>
          <p:nvPr/>
        </p:nvGraphicFramePr>
        <p:xfrm>
          <a:off x="107950" y="44450"/>
          <a:ext cx="277813" cy="549275"/>
        </p:xfrm>
        <a:graphic>
          <a:graphicData uri="http://schemas.openxmlformats.org/presentationml/2006/ole">
            <p:oleObj spid="_x0000_s241666" name="Imagen de mapa de bits" r:id="rId3" imgW="2266667" imgH="4476190" progId="PBrush">
              <p:embed/>
            </p:oleObj>
          </a:graphicData>
        </a:graphic>
      </p:graphicFrame>
      <p:sp>
        <p:nvSpPr>
          <p:cNvPr id="6" name="Text Box 28"/>
          <p:cNvSpPr txBox="1">
            <a:spLocks noChangeArrowheads="1"/>
          </p:cNvSpPr>
          <p:nvPr userDrawn="1"/>
        </p:nvSpPr>
        <p:spPr bwMode="auto">
          <a:xfrm>
            <a:off x="6102350" y="109538"/>
            <a:ext cx="2981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solidFill>
                  <a:schemeClr val="bg1"/>
                </a:solidFill>
                <a:latin typeface="Century Gothic" pitchFamily="34" charset="0"/>
                <a:cs typeface="+mn-cs"/>
              </a:rPr>
              <a:t>Informe de Autoevaluación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solidFill>
                  <a:schemeClr val="bg1"/>
                </a:solidFill>
                <a:latin typeface="Century Gothic" pitchFamily="34" charset="0"/>
                <a:cs typeface="+mn-cs"/>
              </a:rPr>
              <a:t>primer semestre 2009</a:t>
            </a:r>
          </a:p>
        </p:txBody>
      </p:sp>
      <p:pic>
        <p:nvPicPr>
          <p:cNvPr id="7" name="Picture 3" descr="fondo DGIS 2"/>
          <p:cNvPicPr>
            <a:picLocks noChangeAspect="1" noChangeArrowheads="1"/>
          </p:cNvPicPr>
          <p:nvPr userDrawn="1"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07950" y="44450"/>
          <a:ext cx="277813" cy="549275"/>
        </p:xfrm>
        <a:graphic>
          <a:graphicData uri="http://schemas.openxmlformats.org/presentationml/2006/ole">
            <p:oleObj spid="_x0000_s241667" name="Imagen de mapa de bits" r:id="rId5" imgW="2266667" imgH="4476190" progId="PBrush">
              <p:embed/>
            </p:oleObj>
          </a:graphicData>
        </a:graphic>
      </p:graphicFrame>
      <p:sp>
        <p:nvSpPr>
          <p:cNvPr id="9" name="Text Box 5"/>
          <p:cNvSpPr txBox="1">
            <a:spLocks noChangeArrowheads="1"/>
          </p:cNvSpPr>
          <p:nvPr userDrawn="1"/>
        </p:nvSpPr>
        <p:spPr bwMode="auto">
          <a:xfrm>
            <a:off x="3827463" y="160338"/>
            <a:ext cx="53895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+mn-cs"/>
              </a:rPr>
              <a:t>Instituto Federal de Acceso a la Información Pública</a:t>
            </a:r>
          </a:p>
        </p:txBody>
      </p:sp>
      <p:pic>
        <p:nvPicPr>
          <p:cNvPr id="10" name="Picture 3" descr="fondo DGIS 2"/>
          <p:cNvPicPr>
            <a:picLocks noChangeAspect="1" noChangeArrowheads="1"/>
          </p:cNvPicPr>
          <p:nvPr userDrawn="1"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0" y="6500810"/>
            <a:ext cx="91440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8715375" y="6542088"/>
          <a:ext cx="179388" cy="315912"/>
        </p:xfrm>
        <a:graphic>
          <a:graphicData uri="http://schemas.openxmlformats.org/presentationml/2006/ole">
            <p:oleObj spid="_x0000_s241668" name="Imagen de mapa de bits" r:id="rId6" imgW="2266667" imgH="4476190" progId="PBrush">
              <p:embed/>
            </p:oleObj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EE27B87-F7A2-4BF5-8E71-902DF15985C3}" type="datetimeFigureOut">
              <a:rPr lang="es-ES"/>
              <a:pPr>
                <a:defRPr/>
              </a:pPr>
              <a:t>24/05/2011</a:t>
            </a:fld>
            <a:endParaRPr lang="es-ES"/>
          </a:p>
        </p:txBody>
      </p:sp>
      <p:sp>
        <p:nvSpPr>
          <p:cNvPr id="13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A8FDAF-899F-4E60-B4AC-14E2FBF509B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 para editar título</a:t>
            </a:r>
          </a:p>
        </p:txBody>
      </p:sp>
      <p:sp>
        <p:nvSpPr>
          <p:cNvPr id="103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graphicFrame>
        <p:nvGraphicFramePr>
          <p:cNvPr id="1026" name="Object 27"/>
          <p:cNvGraphicFramePr>
            <a:graphicFrameLocks noChangeAspect="1"/>
          </p:cNvGraphicFramePr>
          <p:nvPr/>
        </p:nvGraphicFramePr>
        <p:xfrm>
          <a:off x="107950" y="44450"/>
          <a:ext cx="277813" cy="549275"/>
        </p:xfrm>
        <a:graphic>
          <a:graphicData uri="http://schemas.openxmlformats.org/presentationml/2006/ole">
            <p:oleObj spid="_x0000_s1026" name="Imagen de mapa de bits" r:id="rId14" imgW="2266667" imgH="4476190" progId="PBrush">
              <p:embed/>
            </p:oleObj>
          </a:graphicData>
        </a:graphic>
      </p:graphicFrame>
      <p:sp>
        <p:nvSpPr>
          <p:cNvPr id="9" name="Text Box 28"/>
          <p:cNvSpPr txBox="1">
            <a:spLocks noChangeArrowheads="1"/>
          </p:cNvSpPr>
          <p:nvPr userDrawn="1"/>
        </p:nvSpPr>
        <p:spPr bwMode="auto">
          <a:xfrm>
            <a:off x="6102350" y="109538"/>
            <a:ext cx="2981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solidFill>
                  <a:schemeClr val="bg1"/>
                </a:solidFill>
                <a:latin typeface="Century Gothic" pitchFamily="34" charset="0"/>
                <a:cs typeface="+mn-cs"/>
              </a:rPr>
              <a:t>Informe de Autoevaluación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solidFill>
                  <a:schemeClr val="bg1"/>
                </a:solidFill>
                <a:latin typeface="Century Gothic" pitchFamily="34" charset="0"/>
                <a:cs typeface="+mn-cs"/>
              </a:rPr>
              <a:t>primer semestre 2009</a:t>
            </a:r>
          </a:p>
        </p:txBody>
      </p:sp>
      <p:pic>
        <p:nvPicPr>
          <p:cNvPr id="10" name="Picture 3" descr="fondo DGIS 2"/>
          <p:cNvPicPr>
            <a:picLocks noChangeAspect="1" noChangeArrowheads="1"/>
          </p:cNvPicPr>
          <p:nvPr userDrawn="1"/>
        </p:nvPicPr>
        <p:blipFill>
          <a:blip r:embed="rId15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107950" y="44450"/>
          <a:ext cx="277813" cy="549275"/>
        </p:xfrm>
        <a:graphic>
          <a:graphicData uri="http://schemas.openxmlformats.org/presentationml/2006/ole">
            <p:oleObj spid="_x0000_s1027" name="Imagen de mapa de bits" r:id="rId16" imgW="2266667" imgH="4476190" progId="PBrush">
              <p:embed/>
            </p:oleObj>
          </a:graphicData>
        </a:graphic>
      </p:graphicFrame>
      <p:sp>
        <p:nvSpPr>
          <p:cNvPr id="12" name="Text Box 5"/>
          <p:cNvSpPr txBox="1">
            <a:spLocks noChangeArrowheads="1"/>
          </p:cNvSpPr>
          <p:nvPr userDrawn="1"/>
        </p:nvSpPr>
        <p:spPr bwMode="auto">
          <a:xfrm>
            <a:off x="2214546" y="160338"/>
            <a:ext cx="6848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+mn-cs"/>
              </a:rPr>
              <a:t>Instituto Federal de Acceso a la Información y Protección de Datos</a:t>
            </a:r>
            <a:endParaRPr lang="es-MX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+mn-cs"/>
            </a:endParaRPr>
          </a:p>
        </p:txBody>
      </p:sp>
      <p:pic>
        <p:nvPicPr>
          <p:cNvPr id="16" name="Picture 3" descr="fondo DGIS 2"/>
          <p:cNvPicPr>
            <a:picLocks noChangeAspect="1" noChangeArrowheads="1"/>
          </p:cNvPicPr>
          <p:nvPr userDrawn="1"/>
        </p:nvPicPr>
        <p:blipFill>
          <a:blip r:embed="rId15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0" y="6500810"/>
            <a:ext cx="91440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8" name="Object 5"/>
          <p:cNvGraphicFramePr>
            <a:graphicFrameLocks noChangeAspect="1"/>
          </p:cNvGraphicFramePr>
          <p:nvPr/>
        </p:nvGraphicFramePr>
        <p:xfrm>
          <a:off x="8715375" y="6542088"/>
          <a:ext cx="179388" cy="315912"/>
        </p:xfrm>
        <a:graphic>
          <a:graphicData uri="http://schemas.openxmlformats.org/presentationml/2006/ole">
            <p:oleObj spid="_x0000_s1028" name="Imagen de mapa de bits" r:id="rId17" imgW="2266667" imgH="4476190" progId="PBrush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1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1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1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1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wmf"/><Relationship Id="rId4" Type="http://schemas.openxmlformats.org/officeDocument/2006/relationships/image" Target="../media/image9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ai.org.mx/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uscador.ifai.org.mx/" TargetMode="External"/><Relationship Id="rId5" Type="http://schemas.openxmlformats.org/officeDocument/2006/relationships/hyperlink" Target="http://www.portaltransparencia.gob.mx/" TargetMode="External"/><Relationship Id="rId4" Type="http://schemas.openxmlformats.org/officeDocument/2006/relationships/hyperlink" Target="http://www.infomex.org.mx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3 CuadroTexto"/>
          <p:cNvSpPr txBox="1">
            <a:spLocks noChangeArrowheads="1"/>
          </p:cNvSpPr>
          <p:nvPr/>
        </p:nvSpPr>
        <p:spPr bwMode="auto">
          <a:xfrm>
            <a:off x="571472" y="1214422"/>
            <a:ext cx="8048625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es-MX" sz="2800" dirty="0">
              <a:latin typeface="Calibri" pitchFamily="1" charset="0"/>
            </a:endParaRPr>
          </a:p>
          <a:p>
            <a:pPr algn="r"/>
            <a:r>
              <a:rPr lang="es-ES" sz="4000" b="1" dirty="0" smtClean="0">
                <a:latin typeface="+mj-lt"/>
              </a:rPr>
              <a:t>Protección de datos personales en instituciones públicas y privadas </a:t>
            </a:r>
            <a:endParaRPr lang="es-MX" sz="2800" b="1" dirty="0">
              <a:latin typeface="+mj-lt"/>
            </a:endParaRPr>
          </a:p>
          <a:p>
            <a:pPr algn="r"/>
            <a:endParaRPr lang="es-MX" dirty="0">
              <a:latin typeface="Calibri" pitchFamily="1" charset="0"/>
            </a:endParaRPr>
          </a:p>
          <a:p>
            <a:pPr algn="r"/>
            <a:endParaRPr lang="es-MX" dirty="0">
              <a:latin typeface="Calibri" pitchFamily="1" charset="0"/>
            </a:endParaRPr>
          </a:p>
          <a:p>
            <a:pPr algn="r"/>
            <a:r>
              <a:rPr lang="es-MX" sz="2000" b="1" dirty="0" smtClean="0">
                <a:latin typeface="Calibri" pitchFamily="1" charset="0"/>
              </a:rPr>
              <a:t>SEP</a:t>
            </a:r>
          </a:p>
          <a:p>
            <a:pPr algn="r"/>
            <a:r>
              <a:rPr lang="es-MX" sz="2000" b="1" dirty="0" smtClean="0">
                <a:latin typeface="Calibri" pitchFamily="1" charset="0"/>
              </a:rPr>
              <a:t>Boca del Río, Veracruz.</a:t>
            </a:r>
            <a:endParaRPr lang="es-MX" sz="2000" b="1" dirty="0">
              <a:latin typeface="Calibri" pitchFamily="1" charset="0"/>
            </a:endParaRPr>
          </a:p>
          <a:p>
            <a:pPr algn="r"/>
            <a:endParaRPr lang="es-MX" dirty="0">
              <a:latin typeface="Calibri" pitchFamily="1" charset="0"/>
            </a:endParaRPr>
          </a:p>
          <a:p>
            <a:pPr algn="r"/>
            <a:r>
              <a:rPr lang="es-MX" dirty="0" smtClean="0">
                <a:latin typeface="Calibri" pitchFamily="1" charset="0"/>
              </a:rPr>
              <a:t>Instituto Federal de Acceso a la Información y Protección de Datos</a:t>
            </a:r>
            <a:endParaRPr lang="es-MX" dirty="0">
              <a:latin typeface="Calibri" pitchFamily="1" charset="0"/>
            </a:endParaRPr>
          </a:p>
          <a:p>
            <a:pPr algn="r"/>
            <a:endParaRPr lang="es-MX" dirty="0">
              <a:latin typeface="Calibri" pitchFamily="1" charset="0"/>
            </a:endParaRPr>
          </a:p>
          <a:p>
            <a:pPr algn="r"/>
            <a:r>
              <a:rPr lang="es-MX" dirty="0" smtClean="0">
                <a:latin typeface="Calibri" pitchFamily="1" charset="0"/>
              </a:rPr>
              <a:t>26 </a:t>
            </a:r>
            <a:r>
              <a:rPr lang="es-MX" dirty="0">
                <a:latin typeface="Calibri" pitchFamily="1" charset="0"/>
              </a:rPr>
              <a:t>de mayo de </a:t>
            </a:r>
            <a:r>
              <a:rPr lang="es-MX" dirty="0" smtClean="0">
                <a:latin typeface="Calibri" pitchFamily="1" charset="0"/>
              </a:rPr>
              <a:t>2011</a:t>
            </a:r>
            <a:endParaRPr lang="es-ES" dirty="0">
              <a:latin typeface="Calibri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Niños y adolescentes como sujetos de derechos</a:t>
            </a:r>
            <a:endParaRPr lang="es-ES" dirty="0"/>
          </a:p>
        </p:txBody>
      </p:sp>
      <p:sp>
        <p:nvSpPr>
          <p:cNvPr id="4" name="3 Rectángulo redondeado"/>
          <p:cNvSpPr/>
          <p:nvPr/>
        </p:nvSpPr>
        <p:spPr>
          <a:xfrm>
            <a:off x="714348" y="3571876"/>
            <a:ext cx="1785950" cy="6429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Educación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785786" y="5286388"/>
            <a:ext cx="1785950" cy="6429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Vida privada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643306" y="5572140"/>
            <a:ext cx="1785950" cy="6429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Información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6357950" y="5286388"/>
            <a:ext cx="1785950" cy="6429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Protección y seguridad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6858016" y="3643314"/>
            <a:ext cx="1785950" cy="6429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Cultura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5786446" y="2285992"/>
            <a:ext cx="1785950" cy="6429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Identidad propia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2071670" y="2285992"/>
            <a:ext cx="1785950" cy="6429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Salud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3428992" y="3429000"/>
            <a:ext cx="2357454" cy="157163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Derechos, instituciones y políticas públicas</a:t>
            </a:r>
            <a:endParaRPr lang="es-ES" b="1" dirty="0">
              <a:solidFill>
                <a:schemeClr val="tx1"/>
              </a:solidFill>
            </a:endParaRPr>
          </a:p>
        </p:txBody>
      </p:sp>
      <p:cxnSp>
        <p:nvCxnSpPr>
          <p:cNvPr id="28" name="27 Conector angular"/>
          <p:cNvCxnSpPr>
            <a:stCxn id="11" idx="2"/>
            <a:endCxn id="12" idx="0"/>
          </p:cNvCxnSpPr>
          <p:nvPr/>
        </p:nvCxnSpPr>
        <p:spPr>
          <a:xfrm rot="16200000" flipH="1">
            <a:off x="3536149" y="2357430"/>
            <a:ext cx="500066" cy="1643074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angular"/>
          <p:cNvCxnSpPr>
            <a:stCxn id="10" idx="2"/>
            <a:endCxn id="12" idx="7"/>
          </p:cNvCxnSpPr>
          <p:nvPr/>
        </p:nvCxnSpPr>
        <p:spPr>
          <a:xfrm rot="5400000">
            <a:off x="5695200" y="2674939"/>
            <a:ext cx="730227" cy="1238216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angular"/>
          <p:cNvCxnSpPr>
            <a:stCxn id="9" idx="1"/>
            <a:endCxn id="12" idx="6"/>
          </p:cNvCxnSpPr>
          <p:nvPr/>
        </p:nvCxnSpPr>
        <p:spPr>
          <a:xfrm rot="10800000" flipV="1">
            <a:off x="5786446" y="3964784"/>
            <a:ext cx="1071570" cy="250033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angular"/>
          <p:cNvCxnSpPr>
            <a:stCxn id="8" idx="0"/>
            <a:endCxn id="12" idx="5"/>
          </p:cNvCxnSpPr>
          <p:nvPr/>
        </p:nvCxnSpPr>
        <p:spPr>
          <a:xfrm rot="16200000" flipV="1">
            <a:off x="6088109" y="4123572"/>
            <a:ext cx="515913" cy="1809720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angular"/>
          <p:cNvCxnSpPr>
            <a:stCxn id="7" idx="0"/>
            <a:endCxn id="12" idx="4"/>
          </p:cNvCxnSpPr>
          <p:nvPr/>
        </p:nvCxnSpPr>
        <p:spPr>
          <a:xfrm rot="5400000" flipH="1" flipV="1">
            <a:off x="4286248" y="5250669"/>
            <a:ext cx="571504" cy="71438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angular"/>
          <p:cNvCxnSpPr>
            <a:stCxn id="5" idx="0"/>
            <a:endCxn id="12" idx="3"/>
          </p:cNvCxnSpPr>
          <p:nvPr/>
        </p:nvCxnSpPr>
        <p:spPr>
          <a:xfrm rot="5400000" flipH="1" flipV="1">
            <a:off x="2468541" y="3980696"/>
            <a:ext cx="515913" cy="2095472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angular"/>
          <p:cNvCxnSpPr>
            <a:stCxn id="4" idx="3"/>
            <a:endCxn id="12" idx="2"/>
          </p:cNvCxnSpPr>
          <p:nvPr/>
        </p:nvCxnSpPr>
        <p:spPr>
          <a:xfrm>
            <a:off x="2500298" y="3893347"/>
            <a:ext cx="928694" cy="321471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5804" y="714364"/>
            <a:ext cx="8229600" cy="1143000"/>
          </a:xfrm>
        </p:spPr>
        <p:txBody>
          <a:bodyPr/>
          <a:lstStyle/>
          <a:p>
            <a:r>
              <a:rPr lang="es-MX" dirty="0" smtClean="0"/>
              <a:t>La protección de DP en las entidades federativas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500034" y="1967765"/>
            <a:ext cx="82153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+mn-lt"/>
              </a:rPr>
              <a:t>En todos los Estados y </a:t>
            </a:r>
            <a:r>
              <a:rPr lang="es-ES" dirty="0" smtClean="0">
                <a:latin typeface="+mn-lt"/>
              </a:rPr>
              <a:t>en el </a:t>
            </a:r>
            <a:r>
              <a:rPr lang="es-ES" dirty="0" smtClean="0">
                <a:latin typeface="+mn-lt"/>
              </a:rPr>
              <a:t>D.F. se regula la Protección de Datos Personales en entes Públicos, ya sea en </a:t>
            </a:r>
            <a:r>
              <a:rPr lang="es-ES" dirty="0" smtClean="0">
                <a:latin typeface="+mn-lt"/>
              </a:rPr>
              <a:t>Leyes </a:t>
            </a:r>
            <a:r>
              <a:rPr lang="es-ES" dirty="0" smtClean="0">
                <a:latin typeface="+mn-lt"/>
              </a:rPr>
              <a:t>de Transparencia o en Leyes especiales sobre Protección de Datos Personales</a:t>
            </a:r>
            <a:r>
              <a:rPr lang="es-ES" dirty="0" smtClean="0">
                <a:latin typeface="+mn-lt"/>
              </a:rPr>
              <a:t>.</a:t>
            </a:r>
          </a:p>
          <a:p>
            <a:endParaRPr lang="es-ES" dirty="0" smtClean="0">
              <a:latin typeface="+mn-lt"/>
            </a:endParaRPr>
          </a:p>
          <a:p>
            <a:pPr marL="266700" indent="-266700">
              <a:buClr>
                <a:srgbClr val="FF0000"/>
              </a:buClr>
              <a:buFont typeface="Wingdings" pitchFamily="2" charset="2"/>
              <a:buChar char="q"/>
            </a:pPr>
            <a:r>
              <a:rPr lang="es-ES" dirty="0" smtClean="0">
                <a:latin typeface="+mn-lt"/>
              </a:rPr>
              <a:t>En 4 Estados (Colima, D.F., Guanajuato y Oaxaca) existe Ley especial en materia de Protección de Datos Personales (Ley de Datos Personales</a:t>
            </a:r>
            <a:r>
              <a:rPr lang="es-ES" dirty="0" smtClean="0">
                <a:latin typeface="+mn-lt"/>
              </a:rPr>
              <a:t>)</a:t>
            </a:r>
          </a:p>
          <a:p>
            <a:pPr marL="266700" indent="-266700">
              <a:buClr>
                <a:srgbClr val="FF0000"/>
              </a:buClr>
              <a:buFont typeface="Wingdings" pitchFamily="2" charset="2"/>
              <a:buChar char="q"/>
            </a:pPr>
            <a:endParaRPr lang="es-ES" dirty="0" smtClean="0">
              <a:latin typeface="+mn-lt"/>
            </a:endParaRPr>
          </a:p>
          <a:p>
            <a:pPr marL="266700" indent="-266700">
              <a:buClr>
                <a:srgbClr val="FF0000"/>
              </a:buClr>
              <a:buFont typeface="Wingdings" pitchFamily="2" charset="2"/>
              <a:buChar char="q"/>
            </a:pPr>
            <a:r>
              <a:rPr lang="es-ES" dirty="0" smtClean="0">
                <a:latin typeface="+mn-lt"/>
              </a:rPr>
              <a:t>En 4 Estados (Colima, Jalisco, Querétaro y Tlaxcala) se regula la Protección de Datos Personales en entes Privados o Particulares</a:t>
            </a:r>
            <a:r>
              <a:rPr lang="es-ES" dirty="0" smtClean="0">
                <a:latin typeface="+mn-lt"/>
              </a:rPr>
              <a:t>.</a:t>
            </a:r>
          </a:p>
          <a:p>
            <a:pPr marL="266700" indent="-266700">
              <a:buClr>
                <a:srgbClr val="FF0000"/>
              </a:buClr>
            </a:pPr>
            <a:endParaRPr lang="es-ES" dirty="0" smtClean="0">
              <a:latin typeface="+mn-lt"/>
            </a:endParaRPr>
          </a:p>
          <a:p>
            <a:pPr marL="266700" indent="-266700">
              <a:buClr>
                <a:srgbClr val="FF0000"/>
              </a:buClr>
              <a:buFont typeface="Wingdings" pitchFamily="2" charset="2"/>
              <a:buChar char="q"/>
            </a:pPr>
            <a:r>
              <a:rPr lang="es-ES" dirty="0" smtClean="0">
                <a:latin typeface="+mn-lt"/>
              </a:rPr>
              <a:t>21 Estados han emitido Lineamientos, Reglamentos o Manuales en materia de Protección de Datos Personales en entes Públicos (Sujetos Obligados</a:t>
            </a:r>
            <a:r>
              <a:rPr lang="es-ES" dirty="0" smtClean="0">
                <a:latin typeface="+mn-lt"/>
              </a:rPr>
              <a:t>)</a:t>
            </a:r>
          </a:p>
          <a:p>
            <a:pPr marL="266700" indent="-266700">
              <a:buClr>
                <a:srgbClr val="FF0000"/>
              </a:buClr>
              <a:buFont typeface="Wingdings" pitchFamily="2" charset="2"/>
              <a:buChar char="q"/>
            </a:pPr>
            <a:endParaRPr lang="es-ES" dirty="0" smtClean="0">
              <a:latin typeface="+mn-lt"/>
            </a:endParaRPr>
          </a:p>
          <a:p>
            <a:pPr marL="266700" indent="-266700">
              <a:buClr>
                <a:srgbClr val="FF0000"/>
              </a:buClr>
              <a:buFont typeface="Wingdings" pitchFamily="2" charset="2"/>
              <a:buChar char="q"/>
            </a:pPr>
            <a:r>
              <a:rPr lang="es-ES" dirty="0" smtClean="0">
                <a:latin typeface="+mn-lt"/>
              </a:rPr>
              <a:t>Sólo 2 Estados (Oaxaca y Tlaxcala) regulan la implementación de un Registro Estatal de Datos Personales.</a:t>
            </a:r>
            <a:endParaRPr lang="es-ES" dirty="0"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La protección de datos en el sector público a nivel federal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89185"/>
            <a:ext cx="8229600" cy="3097203"/>
          </a:xfrm>
        </p:spPr>
        <p:txBody>
          <a:bodyPr/>
          <a:lstStyle/>
          <a:p>
            <a:pPr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es-MX" dirty="0" smtClean="0"/>
              <a:t>Ley Federal de Transparencia y Acceso a la Información Pública Gubernamental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</a:pPr>
            <a:endParaRPr lang="es-MX" dirty="0" smtClean="0"/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es-MX" dirty="0" smtClean="0"/>
              <a:t>Principios de protección de datos personales contenidos en los Lineamientos expedidos por el IFAI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</a:pPr>
            <a:endParaRPr lang="es-MX" dirty="0" smtClean="0"/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es-MX" dirty="0" smtClean="0"/>
              <a:t>Verificaciones a la APF y emisión de recomendaciones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</a:pPr>
            <a:endParaRPr lang="es-MX" dirty="0" smtClean="0"/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es-MX" dirty="0" smtClean="0"/>
              <a:t>Reformas pendientes a la LFTAIPG en materia de protección de datos personales</a:t>
            </a:r>
            <a:endParaRPr lang="es-E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b="1" dirty="0" smtClean="0"/>
              <a:t>Licitud</a:t>
            </a:r>
            <a:endParaRPr lang="es-ES" b="1" dirty="0" smtClean="0"/>
          </a:p>
        </p:txBody>
      </p:sp>
      <p:sp>
        <p:nvSpPr>
          <p:cNvPr id="22531" name="2 Marcador de contenido"/>
          <p:cNvSpPr>
            <a:spLocks noGrp="1"/>
          </p:cNvSpPr>
          <p:nvPr>
            <p:ph idx="1"/>
          </p:nvPr>
        </p:nvSpPr>
        <p:spPr>
          <a:xfrm>
            <a:off x="857250" y="1743092"/>
            <a:ext cx="7429500" cy="4114800"/>
          </a:xfrm>
        </p:spPr>
        <p:txBody>
          <a:bodyPr/>
          <a:lstStyle/>
          <a:p>
            <a:pPr algn="just" eaLnBrk="1" hangingPunct="1"/>
            <a:endParaRPr lang="es-ES" dirty="0" smtClean="0"/>
          </a:p>
          <a:p>
            <a:pPr algn="just" eaLnBrk="1" hangingPunct="1">
              <a:buClr>
                <a:srgbClr val="FF0000"/>
              </a:buClr>
              <a:buFont typeface="Wingdings" pitchFamily="2" charset="2"/>
              <a:buChar char="q"/>
            </a:pPr>
            <a:r>
              <a:rPr lang="es-ES" dirty="0" smtClean="0"/>
              <a:t>El tratamiento de datos debe obedecer a una atribución conferida por una ley o  norma reglamentaria que faculte a recabar los datos personales contenidos en los sistemas de datos personales.</a:t>
            </a:r>
          </a:p>
          <a:p>
            <a:pPr algn="just" eaLnBrk="1" hangingPunct="1">
              <a:buFont typeface="Wingdings" pitchFamily="2" charset="2"/>
              <a:buNone/>
            </a:pPr>
            <a:endParaRPr lang="es-MX" dirty="0" smtClean="0"/>
          </a:p>
          <a:p>
            <a:pPr algn="just" eaLnBrk="1" hangingPunct="1">
              <a:buFont typeface="Wingdings" pitchFamily="2" charset="2"/>
              <a:buNone/>
            </a:pPr>
            <a:endParaRPr lang="es-MX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s-MX" dirty="0" smtClean="0"/>
              <a:t>Sexto de los Lineamientos de Protección de datos </a:t>
            </a:r>
            <a:endParaRPr lang="es-ES" dirty="0" smtClean="0"/>
          </a:p>
          <a:p>
            <a:pPr eaLnBrk="1" hangingPunct="1">
              <a:buFont typeface="Wingdings" pitchFamily="2" charset="2"/>
              <a:buNone/>
            </a:pPr>
            <a:endParaRPr lang="es-E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1538" y="544503"/>
            <a:ext cx="7010400" cy="1527175"/>
          </a:xfrm>
        </p:spPr>
        <p:txBody>
          <a:bodyPr/>
          <a:lstStyle/>
          <a:p>
            <a:pPr>
              <a:defRPr/>
            </a:pPr>
            <a:r>
              <a:rPr lang="es-MX" b="1" dirty="0" smtClean="0"/>
              <a:t>Finalidad</a:t>
            </a:r>
          </a:p>
        </p:txBody>
      </p:sp>
      <p:sp>
        <p:nvSpPr>
          <p:cNvPr id="23555" name="2 Marcador de contenido"/>
          <p:cNvSpPr>
            <a:spLocks noGrp="1"/>
          </p:cNvSpPr>
          <p:nvPr>
            <p:ph idx="1"/>
          </p:nvPr>
        </p:nvSpPr>
        <p:spPr>
          <a:xfrm>
            <a:off x="857250" y="1957388"/>
            <a:ext cx="7677150" cy="4114800"/>
          </a:xfrm>
        </p:spPr>
        <p:txBody>
          <a:bodyPr/>
          <a:lstStyle/>
          <a:p>
            <a:pPr algn="just" eaLnBrk="1" hangingPunct="1">
              <a:buClr>
                <a:srgbClr val="FF0000"/>
              </a:buClr>
              <a:buFont typeface="Wingdings" pitchFamily="2" charset="2"/>
              <a:buChar char="q"/>
            </a:pPr>
            <a:r>
              <a:rPr lang="es-ES" dirty="0" smtClean="0"/>
              <a:t>Tratamiento en el ámbito de finalidades determinadas, explícitas y legítimas</a:t>
            </a:r>
            <a:r>
              <a:rPr lang="es-ES" dirty="0" smtClean="0"/>
              <a:t>.</a:t>
            </a:r>
          </a:p>
          <a:p>
            <a:pPr algn="just" eaLnBrk="1" hangingPunct="1">
              <a:buClr>
                <a:srgbClr val="FF0000"/>
              </a:buClr>
              <a:buFont typeface="Wingdings" pitchFamily="2" charset="2"/>
              <a:buChar char="q"/>
            </a:pPr>
            <a:endParaRPr lang="es-ES" dirty="0" smtClean="0"/>
          </a:p>
          <a:p>
            <a:pPr algn="just" eaLnBrk="1" hangingPunct="1">
              <a:buClr>
                <a:srgbClr val="FF0000"/>
              </a:buClr>
              <a:buFont typeface="Wingdings" pitchFamily="2" charset="2"/>
              <a:buChar char="q"/>
            </a:pPr>
            <a:r>
              <a:rPr lang="es-MX" dirty="0" smtClean="0"/>
              <a:t>El tratamiento para fines distintos a los establecidos en la leyenda de información (aviso de privacidad) requiere consentimiento. </a:t>
            </a:r>
          </a:p>
          <a:p>
            <a:pPr algn="ctr" eaLnBrk="1" hangingPunct="1">
              <a:buFont typeface="Wingdings" pitchFamily="2" charset="2"/>
              <a:buNone/>
            </a:pPr>
            <a:endParaRPr lang="es-MX" dirty="0" smtClean="0"/>
          </a:p>
          <a:p>
            <a:pPr algn="ctr" eaLnBrk="1" hangingPunct="1">
              <a:buFont typeface="Wingdings" pitchFamily="2" charset="2"/>
              <a:buNone/>
            </a:pPr>
            <a:endParaRPr lang="es-MX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s-MX" dirty="0" smtClean="0"/>
              <a:t>Art. 20, fracción II y Sexto de los Lineamientos de Protección de datos </a:t>
            </a:r>
            <a:endParaRPr lang="es-ES" dirty="0" smtClean="0"/>
          </a:p>
          <a:p>
            <a:pPr algn="just" eaLnBrk="1" hangingPunct="1"/>
            <a:endParaRPr lang="es-MX" dirty="0" smtClean="0"/>
          </a:p>
          <a:p>
            <a:endParaRPr lang="es-MX" sz="20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MX" b="1" dirty="0" smtClean="0"/>
              <a:t>Proporcionalidad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38" y="1981221"/>
            <a:ext cx="7891462" cy="4376737"/>
          </a:xfrm>
        </p:spPr>
        <p:txBody>
          <a:bodyPr/>
          <a:lstStyle/>
          <a:p>
            <a:pPr algn="just" eaLnBrk="1" hangingPunct="1"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ES" dirty="0" smtClean="0"/>
              <a:t>Sólo se deberán recabar los datos adecuados o necesarios para la finalidad que justifica el tratamiento. </a:t>
            </a:r>
            <a:endParaRPr lang="es-ES" dirty="0" smtClean="0"/>
          </a:p>
          <a:p>
            <a:pPr algn="just" eaLnBrk="1" hangingPunct="1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ES" dirty="0" smtClean="0"/>
          </a:p>
          <a:p>
            <a:pPr algn="just" eaLnBrk="1" hangingPunct="1"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ES" dirty="0" smtClean="0"/>
              <a:t>El tratamiento obedecerá a tratar la mínima cantidad de información necesaria para conseguir la finalidad perseguida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s-MX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es-MX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s-MX" dirty="0" smtClean="0"/>
              <a:t>Art. 20, fracción II y Séptimo de los Lineamientos de protección de Datos Personales.</a:t>
            </a:r>
            <a:endParaRPr lang="es-MX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MX" b="1" dirty="0" smtClean="0"/>
              <a:t>Calidad</a:t>
            </a:r>
          </a:p>
        </p:txBody>
      </p:sp>
      <p:sp>
        <p:nvSpPr>
          <p:cNvPr id="25603" name="2 Marcador de contenido"/>
          <p:cNvSpPr>
            <a:spLocks noGrp="1"/>
          </p:cNvSpPr>
          <p:nvPr>
            <p:ph idx="1"/>
          </p:nvPr>
        </p:nvSpPr>
        <p:spPr>
          <a:xfrm>
            <a:off x="785786" y="2285992"/>
            <a:ext cx="7605712" cy="4114800"/>
          </a:xfrm>
        </p:spPr>
        <p:txBody>
          <a:bodyPr/>
          <a:lstStyle/>
          <a:p>
            <a:pPr algn="just" eaLnBrk="1" hangingPunct="1">
              <a:buClr>
                <a:srgbClr val="FF0000"/>
              </a:buClr>
              <a:buFont typeface="Wingdings" pitchFamily="2" charset="2"/>
              <a:buChar char="q"/>
            </a:pPr>
            <a:r>
              <a:rPr lang="es-MX" dirty="0" smtClean="0"/>
              <a:t>Datos pertinentes, correctos y actualizados. </a:t>
            </a:r>
          </a:p>
          <a:p>
            <a:pPr algn="just" eaLnBrk="1" hangingPunct="1">
              <a:buClr>
                <a:srgbClr val="FF0000"/>
              </a:buClr>
              <a:buFont typeface="Wingdings" pitchFamily="2" charset="2"/>
              <a:buChar char="q"/>
            </a:pPr>
            <a:r>
              <a:rPr lang="es-ES" dirty="0" smtClean="0"/>
              <a:t>Datos que reflejen la realidad.</a:t>
            </a:r>
          </a:p>
          <a:p>
            <a:pPr algn="just" eaLnBrk="1" hangingPunct="1">
              <a:buClr>
                <a:srgbClr val="FF0000"/>
              </a:buClr>
              <a:buFont typeface="Wingdings" pitchFamily="2" charset="2"/>
              <a:buChar char="q"/>
            </a:pPr>
            <a:r>
              <a:rPr lang="es-ES" dirty="0" smtClean="0"/>
              <a:t>Se debe implementar los plazos de conservación de los datos personales, </a:t>
            </a:r>
            <a:endParaRPr lang="es-MX" dirty="0" smtClean="0"/>
          </a:p>
          <a:p>
            <a:pPr algn="ctr">
              <a:buFont typeface="Wingdings" pitchFamily="2" charset="2"/>
              <a:buNone/>
            </a:pPr>
            <a:endParaRPr lang="es-MX" dirty="0" smtClean="0"/>
          </a:p>
          <a:p>
            <a:pPr algn="ctr">
              <a:buFont typeface="Wingdings" pitchFamily="2" charset="2"/>
              <a:buNone/>
            </a:pPr>
            <a:endParaRPr lang="es-MX" dirty="0" smtClean="0"/>
          </a:p>
          <a:p>
            <a:pPr algn="ctr">
              <a:buFont typeface="Wingdings" pitchFamily="2" charset="2"/>
              <a:buNone/>
            </a:pPr>
            <a:endParaRPr lang="es-MX" dirty="0" smtClean="0"/>
          </a:p>
          <a:p>
            <a:pPr algn="ctr">
              <a:buFont typeface="Wingdings" pitchFamily="2" charset="2"/>
              <a:buNone/>
            </a:pPr>
            <a:r>
              <a:rPr lang="es-MX" dirty="0" smtClean="0"/>
              <a:t>Art</a:t>
            </a:r>
            <a:r>
              <a:rPr lang="es-MX" dirty="0" smtClean="0"/>
              <a:t>. 20, fracción IV y Séptimo de los Lineamientos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MX" b="1" dirty="0" smtClean="0">
                <a:latin typeface="+mn-lt"/>
              </a:rPr>
              <a:t/>
            </a:r>
            <a:br>
              <a:rPr lang="es-MX" b="1" dirty="0" smtClean="0">
                <a:latin typeface="+mn-lt"/>
              </a:rPr>
            </a:br>
            <a:r>
              <a:rPr lang="es-MX" b="1" dirty="0" smtClean="0">
                <a:latin typeface="+mn-lt"/>
              </a:rPr>
              <a:t>Información</a:t>
            </a:r>
            <a:br>
              <a:rPr lang="es-MX" b="1" dirty="0" smtClean="0">
                <a:latin typeface="+mn-lt"/>
              </a:rPr>
            </a:br>
            <a:endParaRPr lang="es-MX" b="1" dirty="0" smtClean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5813" y="1905000"/>
            <a:ext cx="7748587" cy="4114800"/>
          </a:xfrm>
        </p:spPr>
        <p:txBody>
          <a:bodyPr/>
          <a:lstStyle/>
          <a:p>
            <a:pPr algn="just" eaLnBrk="1" hangingPunct="1"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ES" dirty="0" smtClean="0"/>
              <a:t>Dar a conocer a los titulares la existencia del tratamiento y sus características.</a:t>
            </a:r>
          </a:p>
          <a:p>
            <a:pPr lvl="1" algn="just"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s-ES" dirty="0" smtClean="0">
                <a:ea typeface="+mn-ea"/>
                <a:cs typeface="+mn-cs"/>
              </a:rPr>
              <a:t>En términos fácilmente comprensibles y previo a la recolecta de los datos.</a:t>
            </a:r>
          </a:p>
          <a:p>
            <a:pPr lvl="1" algn="just"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s-MX" dirty="0" smtClean="0">
                <a:ea typeface="+mn-ea"/>
                <a:cs typeface="+mn-cs"/>
              </a:rPr>
              <a:t>A través de la leyenda de información -aviso de privacidad- por diversos medios.</a:t>
            </a:r>
          </a:p>
          <a:p>
            <a:pPr algn="ctr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MX" dirty="0" smtClean="0"/>
          </a:p>
          <a:p>
            <a:pPr algn="ctr">
              <a:buClr>
                <a:srgbClr val="FF0000"/>
              </a:buClr>
              <a:buNone/>
              <a:defRPr/>
            </a:pPr>
            <a:r>
              <a:rPr lang="es-MX" dirty="0" smtClean="0"/>
              <a:t>Art. 20, fracción III y Noveno de los Lineamientos.</a:t>
            </a:r>
            <a:endParaRPr lang="es-MX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/>
              <a:t>Información…</a:t>
            </a:r>
            <a:br>
              <a:rPr lang="es-MX" b="1" dirty="0" smtClean="0"/>
            </a:br>
            <a:endParaRPr lang="es-MX" b="1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500" y="1857375"/>
            <a:ext cx="7962900" cy="4572000"/>
          </a:xfrm>
        </p:spPr>
        <p:txBody>
          <a:bodyPr/>
          <a:lstStyle/>
          <a:p>
            <a:pPr marL="0" indent="12700" algn="just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s-MX" sz="2000" dirty="0" smtClean="0"/>
              <a:t>El principio de información se materializa en la leyenda de información -</a:t>
            </a:r>
            <a:r>
              <a:rPr lang="es-MX" sz="2000" b="1" dirty="0" smtClean="0"/>
              <a:t>aviso de privacidad-</a:t>
            </a:r>
            <a:r>
              <a:rPr lang="es-MX" sz="2000" dirty="0" smtClean="0"/>
              <a:t>, mediante la cual se hace del conocimiento del titular: </a:t>
            </a:r>
          </a:p>
          <a:p>
            <a:pPr marL="0" indent="12700" algn="just">
              <a:lnSpc>
                <a:spcPct val="150000"/>
              </a:lnSpc>
              <a:buFont typeface="Wingdings" pitchFamily="2" charset="2"/>
              <a:buNone/>
              <a:defRPr/>
            </a:pPr>
            <a:endParaRPr lang="es-MX" sz="2000" dirty="0" smtClean="0"/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MX" sz="2000" dirty="0" smtClean="0"/>
              <a:t>Identidad </a:t>
            </a:r>
            <a:r>
              <a:rPr lang="es-MX" sz="2000" dirty="0" smtClean="0"/>
              <a:t>y domicilio del responsable que recaba sus datos; 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MX" sz="2000" dirty="0" smtClean="0"/>
              <a:t>Finalidades del tratamiento; 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MX" sz="2000" dirty="0" smtClean="0"/>
              <a:t>Medios para ejercer los derechos de acceso, rectificación, cancelación u oposición, y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MX" sz="2000" dirty="0" smtClean="0"/>
              <a:t>Transferencias de datos.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MX" b="1" dirty="0" smtClean="0">
                <a:latin typeface="+mn-lt"/>
              </a:rPr>
              <a:t>Consentimiento</a:t>
            </a:r>
          </a:p>
        </p:txBody>
      </p:sp>
      <p:sp>
        <p:nvSpPr>
          <p:cNvPr id="28675" name="2 Marcador de contenido"/>
          <p:cNvSpPr>
            <a:spLocks noGrp="1"/>
          </p:cNvSpPr>
          <p:nvPr>
            <p:ph idx="1"/>
          </p:nvPr>
        </p:nvSpPr>
        <p:spPr>
          <a:xfrm>
            <a:off x="714348" y="1814530"/>
            <a:ext cx="7677150" cy="4114800"/>
          </a:xfrm>
        </p:spPr>
        <p:txBody>
          <a:bodyPr/>
          <a:lstStyle/>
          <a:p>
            <a:pPr algn="just" eaLnBrk="1" hangingPunct="1">
              <a:buClr>
                <a:srgbClr val="FF0000"/>
              </a:buClr>
              <a:buFont typeface="Wingdings" pitchFamily="2" charset="2"/>
              <a:buChar char="q"/>
            </a:pPr>
            <a:r>
              <a:rPr lang="es-ES" dirty="0" smtClean="0"/>
              <a:t>La voluntad del titular es la causa principal legitimadora del tratamiento de los datos personales.</a:t>
            </a:r>
          </a:p>
          <a:p>
            <a:pPr algn="just" eaLnBrk="1" hangingPunct="1">
              <a:buClr>
                <a:srgbClr val="FF0000"/>
              </a:buClr>
              <a:buFont typeface="Wingdings" pitchFamily="2" charset="2"/>
              <a:buChar char="q"/>
            </a:pPr>
            <a:endParaRPr lang="es-ES" dirty="0" smtClean="0"/>
          </a:p>
          <a:p>
            <a:pPr algn="just" eaLnBrk="1" hangingPunct="1">
              <a:buClr>
                <a:srgbClr val="FF0000"/>
              </a:buClr>
              <a:buFont typeface="Wingdings" pitchFamily="2" charset="2"/>
              <a:buChar char="q"/>
            </a:pPr>
            <a:r>
              <a:rPr lang="es-ES" dirty="0" smtClean="0"/>
              <a:t>Excepciones: la ley, celebración de un contrato…</a:t>
            </a:r>
          </a:p>
          <a:p>
            <a:pPr algn="just" eaLnBrk="1" hangingPunct="1">
              <a:buClr>
                <a:srgbClr val="FF0000"/>
              </a:buClr>
              <a:buFont typeface="Wingdings" pitchFamily="2" charset="2"/>
              <a:buChar char="q"/>
            </a:pPr>
            <a:endParaRPr lang="es-ES" dirty="0" smtClean="0"/>
          </a:p>
          <a:p>
            <a:pPr algn="just" eaLnBrk="1" hangingPunct="1">
              <a:buClr>
                <a:srgbClr val="FF0000"/>
              </a:buClr>
              <a:buFont typeface="Wingdings" pitchFamily="2" charset="2"/>
              <a:buChar char="q"/>
            </a:pPr>
            <a:r>
              <a:rPr lang="es-ES" dirty="0" smtClean="0"/>
              <a:t>Aunque en la mayoría de los casos el consentimiento es tácito, la manifestación deberá ser libre, específica, inequívoca e informada.</a:t>
            </a:r>
          </a:p>
          <a:p>
            <a:endParaRPr lang="es-MX" dirty="0" smtClean="0"/>
          </a:p>
          <a:p>
            <a:pPr>
              <a:buNone/>
            </a:pPr>
            <a:endParaRPr lang="es-MX" dirty="0" smtClean="0"/>
          </a:p>
          <a:p>
            <a:pPr algn="ctr">
              <a:buFont typeface="Wingdings" pitchFamily="2" charset="2"/>
              <a:buNone/>
            </a:pPr>
            <a:r>
              <a:rPr lang="es-MX" dirty="0" smtClean="0"/>
              <a:t>Art</a:t>
            </a:r>
            <a:r>
              <a:rPr lang="es-MX" dirty="0" smtClean="0"/>
              <a:t>. 21 y 22 de la LFTAIPG y Duodécimo de los Lineamientos.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3 CuadroTexto"/>
          <p:cNvSpPr txBox="1">
            <a:spLocks noChangeArrowheads="1"/>
          </p:cNvSpPr>
          <p:nvPr/>
        </p:nvSpPr>
        <p:spPr bwMode="auto">
          <a:xfrm>
            <a:off x="685800" y="1963531"/>
            <a:ext cx="77724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buClr>
                <a:srgbClr val="FF0000"/>
              </a:buClr>
              <a:buFont typeface="Wingdings" pitchFamily="1" charset="2"/>
              <a:buChar char="v"/>
            </a:pPr>
            <a:r>
              <a:rPr lang="es-MX" sz="2800" b="1" dirty="0">
                <a:latin typeface="Calibri" pitchFamily="1" charset="0"/>
              </a:rPr>
              <a:t>Los datos personales y los derechos ARCO</a:t>
            </a:r>
          </a:p>
          <a:p>
            <a:pPr marL="355600" indent="-355600" algn="just">
              <a:buClr>
                <a:srgbClr val="FF0000"/>
              </a:buClr>
              <a:buFont typeface="Wingdings" pitchFamily="1" charset="2"/>
              <a:buChar char="v"/>
            </a:pPr>
            <a:endParaRPr lang="es-MX" sz="2800" b="1" dirty="0">
              <a:latin typeface="Calibri" pitchFamily="1" charset="0"/>
            </a:endParaRPr>
          </a:p>
          <a:p>
            <a:pPr marL="355600" indent="-355600" algn="just">
              <a:buClr>
                <a:srgbClr val="FF0000"/>
              </a:buClr>
              <a:buFont typeface="Wingdings" pitchFamily="1" charset="2"/>
              <a:buChar char="v"/>
            </a:pPr>
            <a:r>
              <a:rPr lang="es-MX" sz="2800" b="1" dirty="0" smtClean="0">
                <a:latin typeface="Calibri" pitchFamily="1" charset="0"/>
              </a:rPr>
              <a:t>La LFPDPPP</a:t>
            </a:r>
            <a:endParaRPr lang="es-MX" sz="2800" b="1" dirty="0">
              <a:latin typeface="Calibri" pitchFamily="1" charset="0"/>
            </a:endParaRPr>
          </a:p>
          <a:p>
            <a:pPr marL="355600" indent="-355600" algn="just">
              <a:buClr>
                <a:srgbClr val="FF0000"/>
              </a:buClr>
              <a:buFont typeface="Wingdings" pitchFamily="1" charset="2"/>
              <a:buChar char="v"/>
            </a:pPr>
            <a:endParaRPr lang="es-MX" sz="2800" b="1" dirty="0">
              <a:latin typeface="Calibri" pitchFamily="1" charset="0"/>
            </a:endParaRPr>
          </a:p>
          <a:p>
            <a:pPr marL="355600" indent="-355600" algn="just">
              <a:buClr>
                <a:srgbClr val="FF0000"/>
              </a:buClr>
              <a:buFont typeface="Wingdings" pitchFamily="1" charset="2"/>
              <a:buChar char="v"/>
            </a:pPr>
            <a:r>
              <a:rPr lang="es-MX" sz="2800" b="1" dirty="0">
                <a:latin typeface="Calibri" pitchFamily="1" charset="0"/>
              </a:rPr>
              <a:t>Características esenciales de la LFPDPPP</a:t>
            </a:r>
          </a:p>
          <a:p>
            <a:pPr marL="355600" indent="-355600" algn="just">
              <a:buClr>
                <a:srgbClr val="FF0000"/>
              </a:buClr>
              <a:buFont typeface="Wingdings" pitchFamily="1" charset="2"/>
              <a:buChar char="v"/>
            </a:pPr>
            <a:endParaRPr lang="es-MX" sz="2800" b="1" dirty="0">
              <a:latin typeface="Calibri" pitchFamily="1" charset="0"/>
            </a:endParaRPr>
          </a:p>
          <a:p>
            <a:pPr marL="355600" indent="-355600" algn="just">
              <a:buClr>
                <a:srgbClr val="FF0000"/>
              </a:buClr>
              <a:buFont typeface="Wingdings" pitchFamily="1" charset="2"/>
              <a:buChar char="v"/>
            </a:pPr>
            <a:r>
              <a:rPr lang="es-MX" sz="2800" b="1" dirty="0">
                <a:latin typeface="Calibri" pitchFamily="1" charset="0"/>
              </a:rPr>
              <a:t>Uso de </a:t>
            </a:r>
            <a:r>
              <a:rPr lang="es-MX" sz="2800" b="1" dirty="0" err="1">
                <a:latin typeface="Calibri" pitchFamily="1" charset="0"/>
              </a:rPr>
              <a:t>TIC’s</a:t>
            </a:r>
            <a:r>
              <a:rPr lang="es-MX" sz="2800" b="1" dirty="0">
                <a:latin typeface="Calibri" pitchFamily="1" charset="0"/>
              </a:rPr>
              <a:t> en </a:t>
            </a:r>
            <a:r>
              <a:rPr lang="es-MX" sz="2800" b="1" dirty="0" smtClean="0">
                <a:latin typeface="Calibri" pitchFamily="1" charset="0"/>
              </a:rPr>
              <a:t>México</a:t>
            </a:r>
            <a:endParaRPr lang="es-MX" sz="2800" b="1" dirty="0">
              <a:latin typeface="Calibri" pitchFamily="1" charset="0"/>
            </a:endParaRPr>
          </a:p>
        </p:txBody>
      </p:sp>
      <p:sp>
        <p:nvSpPr>
          <p:cNvPr id="14339" name="3 CuadroTexto"/>
          <p:cNvSpPr txBox="1">
            <a:spLocks noChangeArrowheads="1"/>
          </p:cNvSpPr>
          <p:nvPr/>
        </p:nvSpPr>
        <p:spPr bwMode="auto">
          <a:xfrm>
            <a:off x="3349625" y="785813"/>
            <a:ext cx="2154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3600" b="1">
                <a:latin typeface="Calibri" pitchFamily="1" charset="0"/>
              </a:rPr>
              <a:t>Contenido</a:t>
            </a:r>
            <a:endParaRPr lang="es-ES" sz="3600" b="1">
              <a:latin typeface="Calibri" pitchFamily="1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MX" b="1" dirty="0" smtClean="0"/>
              <a:t>Custodia y Cuidado Responsabilidad</a:t>
            </a:r>
          </a:p>
        </p:txBody>
      </p:sp>
      <p:sp>
        <p:nvSpPr>
          <p:cNvPr id="29699" name="2 Marcador de contenido"/>
          <p:cNvSpPr>
            <a:spLocks noGrp="1"/>
          </p:cNvSpPr>
          <p:nvPr>
            <p:ph idx="1"/>
          </p:nvPr>
        </p:nvSpPr>
        <p:spPr>
          <a:xfrm>
            <a:off x="466753" y="2243158"/>
            <a:ext cx="8105775" cy="4114800"/>
          </a:xfrm>
        </p:spPr>
        <p:txBody>
          <a:bodyPr/>
          <a:lstStyle/>
          <a:p>
            <a:pPr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es-MX" dirty="0" smtClean="0"/>
              <a:t>Deber de la persona responsable del tratamiento de los datos de velar por el cumplimiento de los principios y rendir cuentas al titular en caso de incumplimiento.</a:t>
            </a:r>
          </a:p>
          <a:p>
            <a:pPr algn="just">
              <a:buFont typeface="Wingdings" pitchFamily="2" charset="2"/>
              <a:buNone/>
            </a:pPr>
            <a:endParaRPr lang="es-MX" dirty="0" smtClean="0"/>
          </a:p>
          <a:p>
            <a:pPr algn="just">
              <a:buFont typeface="Wingdings" pitchFamily="2" charset="2"/>
              <a:buNone/>
            </a:pPr>
            <a:endParaRPr lang="es-MX" dirty="0" smtClean="0"/>
          </a:p>
          <a:p>
            <a:pPr algn="ctr">
              <a:buFont typeface="Wingdings" pitchFamily="2" charset="2"/>
              <a:buNone/>
            </a:pPr>
            <a:r>
              <a:rPr lang="es-MX" dirty="0" smtClean="0"/>
              <a:t>Art. 20, fracción VI y Undécimo de los Lineamientos.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Solicitudes de acceso y de datos personales a nivel federal</a:t>
            </a:r>
            <a:endParaRPr lang="es-ES" dirty="0"/>
          </a:p>
        </p:txBody>
      </p:sp>
      <p:graphicFrame>
        <p:nvGraphicFramePr>
          <p:cNvPr id="5" name="22 Gráfico"/>
          <p:cNvGraphicFramePr>
            <a:graphicFrameLocks/>
          </p:cNvGraphicFramePr>
          <p:nvPr/>
        </p:nvGraphicFramePr>
        <p:xfrm>
          <a:off x="357158" y="2057400"/>
          <a:ext cx="8572560" cy="3729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6395522" y="6581025"/>
            <a:ext cx="21770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solidFill>
                  <a:schemeClr val="bg1"/>
                </a:solidFill>
              </a:rPr>
              <a:t>Datos al 19 de mayo de 2011</a:t>
            </a:r>
            <a:endParaRPr lang="es-E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5804" y="714364"/>
            <a:ext cx="8229600" cy="1428752"/>
          </a:xfrm>
        </p:spPr>
        <p:txBody>
          <a:bodyPr/>
          <a:lstStyle/>
          <a:p>
            <a:r>
              <a:rPr lang="es-MX" dirty="0" smtClean="0"/>
              <a:t>Crecimiento de solicitudes de datos personales vs. acceso a la información</a:t>
            </a:r>
            <a:endParaRPr lang="es-ES" dirty="0"/>
          </a:p>
        </p:txBody>
      </p:sp>
      <p:graphicFrame>
        <p:nvGraphicFramePr>
          <p:cNvPr id="6" name="25 Gráfico"/>
          <p:cNvGraphicFramePr/>
          <p:nvPr/>
        </p:nvGraphicFramePr>
        <p:xfrm>
          <a:off x="857224" y="2214554"/>
          <a:ext cx="7358114" cy="3801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3 CuadroTexto"/>
          <p:cNvSpPr txBox="1">
            <a:spLocks noChangeArrowheads="1"/>
          </p:cNvSpPr>
          <p:nvPr/>
        </p:nvSpPr>
        <p:spPr bwMode="auto">
          <a:xfrm>
            <a:off x="1143000" y="2214554"/>
            <a:ext cx="692946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4400" b="1" dirty="0" smtClean="0">
                <a:latin typeface="Calibri" pitchFamily="1" charset="0"/>
              </a:rPr>
              <a:t>La Ley Federal de Protección de Datos Personales en Posesión de los Particulares</a:t>
            </a:r>
            <a:endParaRPr lang="es-ES" sz="4400" b="1" dirty="0">
              <a:latin typeface="Calibri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Título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s-MX" smtClean="0"/>
              <a:t>Objetivo de la LFPDPPP</a:t>
            </a:r>
            <a:endParaRPr lang="es-ES" smtClean="0"/>
          </a:p>
        </p:txBody>
      </p:sp>
      <p:sp>
        <p:nvSpPr>
          <p:cNvPr id="27651" name="2 Marcador de contenido"/>
          <p:cNvSpPr>
            <a:spLocks noGrp="1"/>
          </p:cNvSpPr>
          <p:nvPr>
            <p:ph idx="1"/>
          </p:nvPr>
        </p:nvSpPr>
        <p:spPr>
          <a:xfrm>
            <a:off x="457200" y="2214563"/>
            <a:ext cx="8229600" cy="4525962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es-MX" b="1" dirty="0" smtClean="0"/>
          </a:p>
          <a:p>
            <a:pPr algn="just">
              <a:buClr>
                <a:srgbClr val="FF0000"/>
              </a:buClr>
              <a:buFont typeface="Wingdings" pitchFamily="1" charset="2"/>
              <a:buChar char="Ø"/>
            </a:pPr>
            <a:r>
              <a:rPr lang="es-ES" dirty="0" smtClean="0"/>
              <a:t>Regular el tratamiento </a:t>
            </a:r>
            <a:r>
              <a:rPr lang="es-ES" b="1" dirty="0" smtClean="0"/>
              <a:t>legítimo, controlado e informado</a:t>
            </a:r>
            <a:r>
              <a:rPr lang="es-ES" dirty="0" smtClean="0"/>
              <a:t>, de datos personales a efecto de garantizar la privacidad y el derecho a la autodeterminación informativa de las personas</a:t>
            </a:r>
          </a:p>
          <a:p>
            <a:pPr algn="ctr">
              <a:buFont typeface="Arial" charset="0"/>
              <a:buNone/>
            </a:pPr>
            <a:endParaRPr lang="es-ES" dirty="0" smtClean="0"/>
          </a:p>
          <a:p>
            <a:pPr algn="ctr">
              <a:buFont typeface="Arial" charset="0"/>
              <a:buNone/>
            </a:pPr>
            <a:endParaRPr lang="es-ES" dirty="0" smtClean="0"/>
          </a:p>
          <a:p>
            <a:pPr algn="ctr">
              <a:buFont typeface="Arial" charset="0"/>
              <a:buNone/>
            </a:pPr>
            <a:endParaRPr lang="es-ES" dirty="0" smtClean="0"/>
          </a:p>
          <a:p>
            <a:pPr algn="ctr">
              <a:buFont typeface="Arial" charset="0"/>
              <a:buNone/>
            </a:pPr>
            <a:endParaRPr lang="es-ES" dirty="0" smtClean="0"/>
          </a:p>
          <a:p>
            <a:pPr algn="r">
              <a:buFont typeface="Arial" charset="0"/>
              <a:buNone/>
            </a:pPr>
            <a:r>
              <a:rPr lang="es-MX" sz="1800" dirty="0" smtClean="0"/>
              <a:t>Publicada en el Diario Oficial de la Federación el 5 de julio de 2010</a:t>
            </a:r>
            <a:endParaRPr lang="es-MX" dirty="0" smtClean="0"/>
          </a:p>
          <a:p>
            <a:pPr algn="ctr">
              <a:buFont typeface="Arial" charset="0"/>
              <a:buNone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/>
          <a:lstStyle/>
          <a:p>
            <a:r>
              <a:rPr lang="es-MX" smtClean="0"/>
              <a:t>El tratamiento de datos personales</a:t>
            </a:r>
            <a:endParaRPr lang="es-ES" smtClean="0"/>
          </a:p>
        </p:txBody>
      </p:sp>
      <p:sp>
        <p:nvSpPr>
          <p:cNvPr id="4" name="3 Rectángulo redondeado"/>
          <p:cNvSpPr/>
          <p:nvPr/>
        </p:nvSpPr>
        <p:spPr>
          <a:xfrm>
            <a:off x="3429000" y="1571625"/>
            <a:ext cx="2286000" cy="8572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chemeClr val="tx1"/>
                </a:solidFill>
              </a:rPr>
              <a:t>Dato: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chemeClr val="tx1"/>
                </a:solidFill>
              </a:rPr>
              <a:t>identifica o vuelve identificable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28625" y="1714500"/>
            <a:ext cx="2428875" cy="5715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chemeClr val="tx1"/>
                </a:solidFill>
              </a:rPr>
              <a:t>Autodeterminación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6286500" y="1714500"/>
            <a:ext cx="2286000" cy="5715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chemeClr val="tx1"/>
                </a:solidFill>
              </a:rPr>
              <a:t>Principios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428625" y="5143500"/>
            <a:ext cx="2428875" cy="5715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dirty="0">
                <a:solidFill>
                  <a:schemeClr val="tx1"/>
                </a:solidFill>
              </a:rPr>
              <a:t>Inequívoca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428625" y="4357688"/>
            <a:ext cx="2428875" cy="5715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dirty="0">
                <a:solidFill>
                  <a:schemeClr val="tx1"/>
                </a:solidFill>
              </a:rPr>
              <a:t>Informada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428625" y="3571875"/>
            <a:ext cx="2428875" cy="5715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dirty="0">
                <a:solidFill>
                  <a:schemeClr val="tx1"/>
                </a:solidFill>
              </a:rPr>
              <a:t>Específica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428625" y="2786063"/>
            <a:ext cx="2428875" cy="5715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dirty="0">
                <a:solidFill>
                  <a:schemeClr val="tx1"/>
                </a:solidFill>
              </a:rPr>
              <a:t>Libre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6286500" y="4786313"/>
            <a:ext cx="2286000" cy="4286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dirty="0">
                <a:solidFill>
                  <a:schemeClr val="tx1"/>
                </a:solidFill>
              </a:rPr>
              <a:t>Calidad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6286500" y="4214813"/>
            <a:ext cx="2286000" cy="4286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dirty="0">
                <a:solidFill>
                  <a:schemeClr val="tx1"/>
                </a:solidFill>
              </a:rPr>
              <a:t>Proporcionalidad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6286500" y="3643313"/>
            <a:ext cx="2286000" cy="4286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dirty="0">
                <a:solidFill>
                  <a:schemeClr val="tx1"/>
                </a:solidFill>
              </a:rPr>
              <a:t>Finalidad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6286500" y="3071813"/>
            <a:ext cx="2286000" cy="4286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dirty="0">
                <a:solidFill>
                  <a:schemeClr val="tx1"/>
                </a:solidFill>
              </a:rPr>
              <a:t>Consentimiento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6286500" y="2500313"/>
            <a:ext cx="2286000" cy="4286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dirty="0">
                <a:solidFill>
                  <a:schemeClr val="tx1"/>
                </a:solidFill>
              </a:rPr>
              <a:t>Licitud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6286500" y="5929313"/>
            <a:ext cx="2286000" cy="4286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dirty="0">
                <a:solidFill>
                  <a:schemeClr val="tx1"/>
                </a:solidFill>
              </a:rPr>
              <a:t>Responsabilidad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6286500" y="5357813"/>
            <a:ext cx="2286000" cy="4286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dirty="0">
                <a:solidFill>
                  <a:schemeClr val="tx1"/>
                </a:solidFill>
              </a:rPr>
              <a:t>Información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3357563" y="3429000"/>
            <a:ext cx="2428875" cy="13573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/>
              <a:t>Un derecho fundamental que reconoce libertades</a:t>
            </a:r>
            <a:endParaRPr lang="es-ES" sz="2000" b="1" dirty="0"/>
          </a:p>
        </p:txBody>
      </p:sp>
      <p:cxnSp>
        <p:nvCxnSpPr>
          <p:cNvPr id="28" name="27 Conector angular"/>
          <p:cNvCxnSpPr>
            <a:stCxn id="26" idx="0"/>
            <a:endCxn id="4" idx="2"/>
          </p:cNvCxnSpPr>
          <p:nvPr/>
        </p:nvCxnSpPr>
        <p:spPr>
          <a:xfrm rot="5400000" flipH="1" flipV="1">
            <a:off x="4071144" y="2928144"/>
            <a:ext cx="1001713" cy="3175"/>
          </a:xfrm>
          <a:prstGeom prst="bentConnector3">
            <a:avLst>
              <a:gd name="adj1" fmla="val 50000"/>
            </a:avLst>
          </a:prstGeom>
          <a:ln w="34925" cap="sq">
            <a:solidFill>
              <a:schemeClr val="tx1"/>
            </a:solidFill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Forma"/>
          <p:cNvCxnSpPr>
            <a:stCxn id="4" idx="1"/>
            <a:endCxn id="5" idx="0"/>
          </p:cNvCxnSpPr>
          <p:nvPr/>
        </p:nvCxnSpPr>
        <p:spPr>
          <a:xfrm rot="10800000">
            <a:off x="1643063" y="1714500"/>
            <a:ext cx="1785937" cy="285750"/>
          </a:xfrm>
          <a:prstGeom prst="bentConnector4">
            <a:avLst>
              <a:gd name="adj1" fmla="val 16000"/>
              <a:gd name="adj2" fmla="val 179999"/>
            </a:avLst>
          </a:prstGeom>
          <a:ln w="34925" cap="sq">
            <a:solidFill>
              <a:schemeClr val="tx1"/>
            </a:solidFill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Forma"/>
          <p:cNvCxnSpPr>
            <a:stCxn id="4" idx="3"/>
            <a:endCxn id="13" idx="0"/>
          </p:cNvCxnSpPr>
          <p:nvPr/>
        </p:nvCxnSpPr>
        <p:spPr>
          <a:xfrm flipV="1">
            <a:off x="5715000" y="1714500"/>
            <a:ext cx="1714500" cy="285750"/>
          </a:xfrm>
          <a:prstGeom prst="bentConnector4">
            <a:avLst>
              <a:gd name="adj1" fmla="val 16667"/>
              <a:gd name="adj2" fmla="val 179999"/>
            </a:avLst>
          </a:prstGeom>
          <a:ln w="34925" cap="sq">
            <a:solidFill>
              <a:schemeClr val="tx1"/>
            </a:solidFill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485775" y="500063"/>
            <a:ext cx="8229600" cy="1143000"/>
          </a:xfrm>
        </p:spPr>
        <p:txBody>
          <a:bodyPr/>
          <a:lstStyle/>
          <a:p>
            <a:r>
              <a:rPr lang="es-MX" smtClean="0"/>
              <a:t>Conceptos Básicos</a:t>
            </a:r>
            <a:endParaRPr lang="es-ES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886200"/>
          </a:xfrm>
        </p:spPr>
        <p:txBody>
          <a:bodyPr>
            <a:normAutofit/>
          </a:bodyPr>
          <a:lstStyle/>
          <a:p>
            <a:pPr marL="673100" indent="-381000" algn="just">
              <a:buClr>
                <a:srgbClr val="FF0000"/>
              </a:buClr>
              <a:buFont typeface="Wingdings" pitchFamily="1" charset="2"/>
              <a:buChar char="q"/>
              <a:tabLst>
                <a:tab pos="381000" algn="l"/>
              </a:tabLst>
            </a:pPr>
            <a:r>
              <a:rPr lang="es-ES" b="1" smtClean="0"/>
              <a:t>Datos personales:</a:t>
            </a:r>
            <a:r>
              <a:rPr lang="es-ES" smtClean="0"/>
              <a:t> Cualquier información concerniente a una persona física identificada o identificable. (ejemplos: domicilio, teléfono, celular, entre otros) </a:t>
            </a:r>
          </a:p>
          <a:p>
            <a:pPr marL="673100" indent="-381000" algn="just">
              <a:buClr>
                <a:srgbClr val="FF0000"/>
              </a:buClr>
              <a:buFont typeface="Wingdings" pitchFamily="1" charset="2"/>
              <a:buChar char="q"/>
              <a:tabLst>
                <a:tab pos="381000" algn="l"/>
              </a:tabLst>
            </a:pPr>
            <a:endParaRPr lang="es-ES" smtClean="0"/>
          </a:p>
          <a:p>
            <a:pPr marL="673100" indent="-381000" algn="just">
              <a:buClr>
                <a:srgbClr val="FF0000"/>
              </a:buClr>
              <a:buFont typeface="Wingdings" pitchFamily="1" charset="2"/>
              <a:buChar char="q"/>
              <a:tabLst>
                <a:tab pos="381000" algn="l"/>
              </a:tabLst>
            </a:pPr>
            <a:r>
              <a:rPr lang="es-ES" b="1" smtClean="0"/>
              <a:t>Datos personales sensibles:</a:t>
            </a:r>
            <a:r>
              <a:rPr lang="es-ES" smtClean="0"/>
              <a:t> Aquellos que afecten a la esfera más íntima de su titular, o cuya utilización indebida pueda dar origen a discriminación o conlleve un riesgo grave para éste. (origen racial o étnico, estado de salud, creencias pol</a:t>
            </a:r>
            <a:r>
              <a:rPr lang="es-ES" altLang="ja-JP" smtClean="0">
                <a:latin typeface="Arial"/>
              </a:rPr>
              <a:t>í</a:t>
            </a:r>
            <a:r>
              <a:rPr lang="es-ES" altLang="ja-JP" smtClean="0"/>
              <a:t>ticas</a:t>
            </a:r>
            <a:r>
              <a:rPr lang="es-ES" smtClean="0"/>
              <a:t>, afiliaci</a:t>
            </a:r>
            <a:r>
              <a:rPr lang="es-ES" altLang="ja-JP" smtClean="0">
                <a:latin typeface="Arial"/>
              </a:rPr>
              <a:t>ó</a:t>
            </a:r>
            <a:r>
              <a:rPr lang="es-ES" altLang="ja-JP" smtClean="0"/>
              <a:t>n sindical</a:t>
            </a:r>
            <a:r>
              <a:rPr lang="es-ES" smtClean="0"/>
              <a:t>, entre otros)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57478" y="2988230"/>
            <a:ext cx="12771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latin typeface="+mj-lt"/>
              </a:rPr>
              <a:t>Titular</a:t>
            </a:r>
          </a:p>
        </p:txBody>
      </p:sp>
      <p:pic>
        <p:nvPicPr>
          <p:cNvPr id="21509" name="Picture 9" descr="http://www.portaltransparencia.gob.mx/pdf/imagenes/067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786188"/>
            <a:ext cx="9302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/>
          <p:nvPr/>
        </p:nvSpPr>
        <p:spPr>
          <a:xfrm>
            <a:off x="857224" y="5786454"/>
            <a:ext cx="150019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latin typeface="+mj-lt"/>
              </a:rPr>
              <a:t>Responsable</a:t>
            </a:r>
          </a:p>
        </p:txBody>
      </p:sp>
      <p:pic>
        <p:nvPicPr>
          <p:cNvPr id="21513" name="Picture 13" descr="MCj0311860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1214438"/>
            <a:ext cx="1582737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CuadroTexto"/>
          <p:cNvSpPr txBox="1"/>
          <p:nvPr/>
        </p:nvSpPr>
        <p:spPr>
          <a:xfrm>
            <a:off x="6357950" y="5568751"/>
            <a:ext cx="200026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>
                <a:latin typeface="+mj-lt"/>
              </a:rPr>
              <a:t>Instituto Federal de Acceso a la información y Protección de Datos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6500826" y="2704127"/>
            <a:ext cx="1571636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latin typeface="+mj-lt"/>
              </a:rPr>
              <a:t>Proceso de Protección de Derechos</a:t>
            </a:r>
          </a:p>
        </p:txBody>
      </p:sp>
      <p:sp>
        <p:nvSpPr>
          <p:cNvPr id="21520" name="17 Título"/>
          <p:cNvSpPr>
            <a:spLocks noGrp="1"/>
          </p:cNvSpPr>
          <p:nvPr>
            <p:ph type="title"/>
          </p:nvPr>
        </p:nvSpPr>
        <p:spPr>
          <a:xfrm>
            <a:off x="428625" y="571500"/>
            <a:ext cx="8305800" cy="1143000"/>
          </a:xfrm>
        </p:spPr>
        <p:txBody>
          <a:bodyPr/>
          <a:lstStyle/>
          <a:p>
            <a:r>
              <a:rPr lang="es-MX" b="1" smtClean="0"/>
              <a:t>Instancias</a:t>
            </a:r>
          </a:p>
        </p:txBody>
      </p:sp>
      <p:pic>
        <p:nvPicPr>
          <p:cNvPr id="21521" name="Picture 24" descr="C:\Users\paulina.mancebo\AppData\Local\Microsoft\Windows\Temporary Internet Files\Content.IE5\88MI2Z14\MC900434874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3571875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2" name="Picture 28" descr="C:\Users\paulina.mancebo\AppData\Local\Microsoft\Windows\Temporary Internet Files\Content.IE5\B4ZOROAH\MC900432610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3" y="11303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3" name="Picture 29" descr="C:\Users\paulina.mancebo\AppData\Local\Microsoft\Windows\Temporary Internet Files\Content.IE5\KJ03KL53\MC900090318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25813" y="2214563"/>
            <a:ext cx="24923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40 CuadroTexto"/>
          <p:cNvSpPr txBox="1"/>
          <p:nvPr/>
        </p:nvSpPr>
        <p:spPr>
          <a:xfrm>
            <a:off x="3929058" y="4786322"/>
            <a:ext cx="12771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latin typeface="+mj-lt"/>
              </a:rPr>
              <a:t>Solicitud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3 Título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/>
          <a:lstStyle/>
          <a:p>
            <a:r>
              <a:rPr lang="es-MX" b="1" smtClean="0"/>
              <a:t>Responsable</a:t>
            </a:r>
          </a:p>
        </p:txBody>
      </p:sp>
      <p:sp>
        <p:nvSpPr>
          <p:cNvPr id="22531" name="7 Marcador de contenido"/>
          <p:cNvSpPr>
            <a:spLocks noGrp="1"/>
          </p:cNvSpPr>
          <p:nvPr>
            <p:ph sz="quarter" idx="4"/>
          </p:nvPr>
        </p:nvSpPr>
        <p:spPr>
          <a:xfrm>
            <a:off x="3429000" y="1676400"/>
            <a:ext cx="5429250" cy="4314825"/>
          </a:xfrm>
        </p:spPr>
        <p:txBody>
          <a:bodyPr/>
          <a:lstStyle/>
          <a:p>
            <a:pPr algn="just">
              <a:buClr>
                <a:srgbClr val="FF0000"/>
              </a:buClr>
              <a:buFont typeface="Wingdings" pitchFamily="1" charset="2"/>
              <a:buChar char="q"/>
            </a:pPr>
            <a:r>
              <a:rPr lang="es-ES" smtClean="0"/>
              <a:t>Privado de carácter físico o moral, que decide sobre el tratamiento de datos personales</a:t>
            </a:r>
          </a:p>
          <a:p>
            <a:pPr algn="just">
              <a:buClr>
                <a:srgbClr val="FF0000"/>
              </a:buClr>
              <a:buFont typeface="Wingdings" pitchFamily="1" charset="2"/>
              <a:buChar char="q"/>
            </a:pPr>
            <a:endParaRPr lang="es-ES" smtClean="0"/>
          </a:p>
          <a:p>
            <a:pPr algn="just">
              <a:buClr>
                <a:srgbClr val="FF0000"/>
              </a:buClr>
              <a:buFont typeface="Wingdings" pitchFamily="1" charset="2"/>
              <a:buChar char="q"/>
            </a:pPr>
            <a:r>
              <a:rPr lang="es-ES" smtClean="0"/>
              <a:t>Tendrá una persona o departamento que dará trámite a las solicitudes</a:t>
            </a:r>
          </a:p>
          <a:p>
            <a:pPr algn="just">
              <a:buClr>
                <a:srgbClr val="FF0000"/>
              </a:buClr>
              <a:buFont typeface="Wingdings" pitchFamily="1" charset="2"/>
              <a:buChar char="q"/>
            </a:pPr>
            <a:endParaRPr lang="es-ES" smtClean="0"/>
          </a:p>
          <a:p>
            <a:pPr algn="just">
              <a:buClr>
                <a:srgbClr val="FF0000"/>
              </a:buClr>
              <a:buFont typeface="Wingdings" pitchFamily="1" charset="2"/>
              <a:buChar char="q"/>
            </a:pPr>
            <a:r>
              <a:rPr lang="es-ES" smtClean="0"/>
              <a:t>Generará un </a:t>
            </a:r>
            <a:r>
              <a:rPr lang="es-ES" b="1" smtClean="0"/>
              <a:t>aviso de privacidad  </a:t>
            </a:r>
            <a:r>
              <a:rPr lang="es-ES" smtClean="0"/>
              <a:t>que es un documento en el que se establecen las condiciones del tratamiento de sus datos personales</a:t>
            </a:r>
          </a:p>
        </p:txBody>
      </p:sp>
      <p:pic>
        <p:nvPicPr>
          <p:cNvPr id="22532" name="Picture 24" descr="C:\Users\paulina.mancebo\AppData\Local\Microsoft\Windows\Temporary Internet Files\Content.IE5\88MI2Z14\MC900434874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214563"/>
            <a:ext cx="3000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>
          <a:xfrm>
            <a:off x="485775" y="642938"/>
            <a:ext cx="8229600" cy="857250"/>
          </a:xfrm>
        </p:spPr>
        <p:txBody>
          <a:bodyPr/>
          <a:lstStyle/>
          <a:p>
            <a:r>
              <a:rPr lang="es-MX" smtClean="0"/>
              <a:t>Aviso de privacidad</a:t>
            </a:r>
          </a:p>
        </p:txBody>
      </p:sp>
      <p:sp>
        <p:nvSpPr>
          <p:cNvPr id="28675" name="2 Marcador de contenido"/>
          <p:cNvSpPr>
            <a:spLocks noGrp="1"/>
          </p:cNvSpPr>
          <p:nvPr>
            <p:ph idx="1"/>
          </p:nvPr>
        </p:nvSpPr>
        <p:spPr>
          <a:xfrm>
            <a:off x="762000" y="1643063"/>
            <a:ext cx="7696200" cy="4681537"/>
          </a:xfrm>
        </p:spPr>
        <p:txBody>
          <a:bodyPr/>
          <a:lstStyle/>
          <a:p>
            <a:pPr marL="571500" indent="-571500" algn="just">
              <a:buClr>
                <a:srgbClr val="00FF00"/>
              </a:buClr>
              <a:buFont typeface="Wingdings" pitchFamily="1" charset="2"/>
              <a:buChar char="ü"/>
            </a:pPr>
            <a:r>
              <a:rPr lang="es-ES" smtClean="0"/>
              <a:t>Identidad y domicilio del responsable</a:t>
            </a:r>
          </a:p>
          <a:p>
            <a:pPr marL="571500" indent="-571500" algn="just">
              <a:buClr>
                <a:srgbClr val="00FF00"/>
              </a:buClr>
              <a:buFont typeface="Wingdings" pitchFamily="1" charset="2"/>
              <a:buChar char="ü"/>
            </a:pPr>
            <a:r>
              <a:rPr lang="es-ES" smtClean="0"/>
              <a:t>Finalidades del tratamiento</a:t>
            </a:r>
          </a:p>
          <a:p>
            <a:pPr marL="571500" indent="-571500" algn="just">
              <a:buClr>
                <a:srgbClr val="00FF00"/>
              </a:buClr>
              <a:buFont typeface="Wingdings" pitchFamily="1" charset="2"/>
              <a:buChar char="ü"/>
            </a:pPr>
            <a:r>
              <a:rPr lang="es-ES" smtClean="0"/>
              <a:t>Opciones y medios para limitar el uso o divulgación de los datos</a:t>
            </a:r>
          </a:p>
          <a:p>
            <a:pPr marL="571500" indent="-571500" algn="just">
              <a:buClr>
                <a:srgbClr val="00FF00"/>
              </a:buClr>
              <a:buFont typeface="Wingdings" pitchFamily="1" charset="2"/>
              <a:buChar char="ü"/>
            </a:pPr>
            <a:r>
              <a:rPr lang="es-ES" smtClean="0"/>
              <a:t>Medios para ejercer los derechos ARCO</a:t>
            </a:r>
          </a:p>
          <a:p>
            <a:pPr marL="571500" indent="-571500" algn="just">
              <a:buClr>
                <a:srgbClr val="00FF00"/>
              </a:buClr>
              <a:buFont typeface="Wingdings" pitchFamily="1" charset="2"/>
              <a:buChar char="ü"/>
            </a:pPr>
            <a:r>
              <a:rPr lang="es-ES" smtClean="0"/>
              <a:t>Aceptaci</a:t>
            </a:r>
            <a:r>
              <a:rPr lang="es-ES" altLang="ja-JP" smtClean="0">
                <a:latin typeface="Arial"/>
              </a:rPr>
              <a:t>ó</a:t>
            </a:r>
            <a:r>
              <a:rPr lang="es-ES" altLang="ja-JP" smtClean="0"/>
              <a:t>n o no de la transferencia de datos</a:t>
            </a:r>
            <a:endParaRPr lang="es-ES" smtClean="0"/>
          </a:p>
          <a:p>
            <a:pPr marL="571500" indent="-571500" algn="just">
              <a:buClr>
                <a:srgbClr val="00FF00"/>
              </a:buClr>
              <a:buFont typeface="Wingdings" pitchFamily="1" charset="2"/>
              <a:buChar char="ü"/>
            </a:pPr>
            <a:r>
              <a:rPr lang="es-ES" smtClean="0"/>
              <a:t>Las transferencias de datos que se efectúen </a:t>
            </a:r>
          </a:p>
          <a:p>
            <a:pPr marL="571500" indent="-571500" algn="just">
              <a:buClr>
                <a:srgbClr val="00FF00"/>
              </a:buClr>
              <a:buFont typeface="Wingdings" pitchFamily="1" charset="2"/>
              <a:buChar char="ü"/>
            </a:pPr>
            <a:r>
              <a:rPr lang="es-ES" smtClean="0"/>
              <a:t>Procedimiento y medio para notificar a los titulares sobre cambios al aviso de privacidad</a:t>
            </a:r>
          </a:p>
          <a:p>
            <a:pPr marL="571500" indent="-571500" algn="just">
              <a:buClr>
                <a:srgbClr val="00FF00"/>
              </a:buClr>
              <a:buFont typeface="Wingdings" pitchFamily="1" charset="2"/>
              <a:buChar char="ü"/>
            </a:pPr>
            <a:r>
              <a:rPr lang="es-ES" smtClean="0"/>
              <a:t>Señalar expresamente el tratamiento de datos personales sensibles</a:t>
            </a:r>
            <a:endParaRPr lang="es-MX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Rectángulo"/>
          <p:cNvSpPr>
            <a:spLocks noChangeArrowheads="1"/>
          </p:cNvSpPr>
          <p:nvPr/>
        </p:nvSpPr>
        <p:spPr bwMode="auto">
          <a:xfrm>
            <a:off x="928688" y="2286000"/>
            <a:ext cx="72866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400" b="1">
                <a:latin typeface="Calibri" pitchFamily="1" charset="0"/>
              </a:rPr>
              <a:t>Los datos personales y los derechos ARCO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7 Título"/>
          <p:cNvSpPr>
            <a:spLocks noGrp="1"/>
          </p:cNvSpPr>
          <p:nvPr>
            <p:ph type="title"/>
          </p:nvPr>
        </p:nvSpPr>
        <p:spPr>
          <a:xfrm>
            <a:off x="357188" y="1081088"/>
            <a:ext cx="8472487" cy="561975"/>
          </a:xfrm>
        </p:spPr>
        <p:txBody>
          <a:bodyPr/>
          <a:lstStyle/>
          <a:p>
            <a:r>
              <a:rPr lang="es-MX" smtClean="0"/>
              <a:t>No será necesario el consentimiento cuando:</a:t>
            </a:r>
          </a:p>
        </p:txBody>
      </p:sp>
      <p:sp>
        <p:nvSpPr>
          <p:cNvPr id="23555" name="8 Marcador de contenido"/>
          <p:cNvSpPr>
            <a:spLocks noGrp="1"/>
          </p:cNvSpPr>
          <p:nvPr>
            <p:ph idx="1"/>
          </p:nvPr>
        </p:nvSpPr>
        <p:spPr>
          <a:xfrm>
            <a:off x="714375" y="2214563"/>
            <a:ext cx="7758113" cy="3571875"/>
          </a:xfrm>
        </p:spPr>
        <p:txBody>
          <a:bodyPr/>
          <a:lstStyle/>
          <a:p>
            <a:pPr algn="just">
              <a:buClr>
                <a:srgbClr val="FF0000"/>
              </a:buClr>
              <a:buFont typeface="Wingdings" pitchFamily="1" charset="2"/>
              <a:buChar char="q"/>
            </a:pPr>
            <a:r>
              <a:rPr lang="es-ES" smtClean="0"/>
              <a:t>Esté previsto en una Ley</a:t>
            </a:r>
          </a:p>
          <a:p>
            <a:pPr algn="just">
              <a:buClr>
                <a:srgbClr val="FF0000"/>
              </a:buClr>
              <a:buFont typeface="Wingdings" pitchFamily="1" charset="2"/>
              <a:buChar char="q"/>
            </a:pPr>
            <a:r>
              <a:rPr lang="es-ES" smtClean="0"/>
              <a:t>Los datos figuren en fuentes de acceso público</a:t>
            </a:r>
          </a:p>
          <a:p>
            <a:pPr algn="just">
              <a:buClr>
                <a:srgbClr val="FF0000"/>
              </a:buClr>
              <a:buFont typeface="Wingdings" pitchFamily="1" charset="2"/>
              <a:buChar char="q"/>
            </a:pPr>
            <a:r>
              <a:rPr lang="es-ES" smtClean="0"/>
              <a:t>Los datos se disocien</a:t>
            </a:r>
          </a:p>
          <a:p>
            <a:pPr algn="just">
              <a:buClr>
                <a:srgbClr val="FF0000"/>
              </a:buClr>
              <a:buFont typeface="Wingdings" pitchFamily="1" charset="2"/>
              <a:buChar char="q"/>
            </a:pPr>
            <a:r>
              <a:rPr lang="es-ES" smtClean="0"/>
              <a:t>Tengan el propósito de cumplir obligaciones jurídicas</a:t>
            </a:r>
          </a:p>
          <a:p>
            <a:pPr algn="just">
              <a:buClr>
                <a:srgbClr val="FF0000"/>
              </a:buClr>
              <a:buFont typeface="Wingdings" pitchFamily="1" charset="2"/>
              <a:buChar char="q"/>
            </a:pPr>
            <a:r>
              <a:rPr lang="es-ES" smtClean="0"/>
              <a:t>Exista una situación que pueda dañar a un individuo en su persona o en sus bienes</a:t>
            </a:r>
          </a:p>
          <a:p>
            <a:pPr algn="just">
              <a:buClr>
                <a:srgbClr val="FF0000"/>
              </a:buClr>
              <a:buFont typeface="Wingdings" pitchFamily="1" charset="2"/>
              <a:buChar char="q"/>
            </a:pPr>
            <a:r>
              <a:rPr lang="es-ES" smtClean="0"/>
              <a:t>Sean indispensables para la atención médica, o</a:t>
            </a:r>
          </a:p>
          <a:p>
            <a:pPr algn="just">
              <a:buClr>
                <a:srgbClr val="FF0000"/>
              </a:buClr>
              <a:buFont typeface="Wingdings" pitchFamily="1" charset="2"/>
              <a:buChar char="q"/>
            </a:pPr>
            <a:r>
              <a:rPr lang="es-ES" smtClean="0"/>
              <a:t>Se dicte resolución de autoridad competente</a:t>
            </a:r>
            <a:endParaRPr lang="es-MX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1 Título"/>
          <p:cNvSpPr>
            <a:spLocks/>
          </p:cNvSpPr>
          <p:nvPr/>
        </p:nvSpPr>
        <p:spPr bwMode="auto">
          <a:xfrm>
            <a:off x="485775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_tradnl" sz="3600" b="1">
                <a:latin typeface="Calibri" pitchFamily="1" charset="0"/>
              </a:rPr>
              <a:t>Las tareas de la autoridad garante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914400" y="2032000"/>
            <a:ext cx="7391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2100" indent="-292100" algn="just">
              <a:buClr>
                <a:srgbClr val="FF0000"/>
              </a:buClr>
              <a:buFont typeface="Wingdings" pitchFamily="1" charset="2"/>
              <a:buChar char="q"/>
            </a:pPr>
            <a:r>
              <a:rPr lang="es-ES_tradnl" sz="2400" dirty="0">
                <a:latin typeface="Calibri" pitchFamily="1" charset="0"/>
              </a:rPr>
              <a:t>Resolver Solicitudes de Protecci</a:t>
            </a:r>
            <a:r>
              <a:rPr lang="es-ES_tradnl" altLang="ja-JP" sz="2400" dirty="0">
                <a:latin typeface="Calibri" pitchFamily="1" charset="0"/>
              </a:rPr>
              <a:t>ón de Datos Personales</a:t>
            </a:r>
          </a:p>
          <a:p>
            <a:pPr marL="292100" indent="-292100" algn="just">
              <a:buClr>
                <a:srgbClr val="FF0000"/>
              </a:buClr>
              <a:buFont typeface="Wingdings" pitchFamily="1" charset="2"/>
              <a:buChar char="q"/>
            </a:pPr>
            <a:endParaRPr lang="es-ES_tradnl" altLang="ja-JP" sz="2400" dirty="0">
              <a:latin typeface="Calibri" pitchFamily="1" charset="0"/>
            </a:endParaRPr>
          </a:p>
          <a:p>
            <a:pPr marL="292100" indent="-292100" algn="just">
              <a:buClr>
                <a:srgbClr val="FF0000"/>
              </a:buClr>
              <a:buFont typeface="Wingdings" pitchFamily="1" charset="2"/>
              <a:buChar char="q"/>
            </a:pPr>
            <a:r>
              <a:rPr lang="es-MX" sz="2400" dirty="0">
                <a:latin typeface="Calibri" pitchFamily="1" charset="0"/>
              </a:rPr>
              <a:t>Emitir criterios y recomendaciones para garantizar el pleno derecho a la protección de datos personales.</a:t>
            </a:r>
          </a:p>
          <a:p>
            <a:pPr marL="292100" indent="-292100" algn="just">
              <a:buClr>
                <a:srgbClr val="FF0000"/>
              </a:buClr>
              <a:buFont typeface="Wingdings" pitchFamily="1" charset="2"/>
              <a:buChar char="q"/>
            </a:pPr>
            <a:endParaRPr lang="es-MX" sz="2400" dirty="0">
              <a:latin typeface="Calibri" pitchFamily="1" charset="0"/>
            </a:endParaRPr>
          </a:p>
          <a:p>
            <a:pPr marL="292100" indent="-292100" algn="just">
              <a:buClr>
                <a:srgbClr val="FF0000"/>
              </a:buClr>
              <a:buFont typeface="Wingdings" pitchFamily="1" charset="2"/>
              <a:buChar char="q"/>
            </a:pPr>
            <a:r>
              <a:rPr lang="es-MX" sz="2400" dirty="0">
                <a:latin typeface="Calibri" pitchFamily="1" charset="0"/>
              </a:rPr>
              <a:t>Verificar y sancionar: de oficio ante incumplimientos</a:t>
            </a:r>
          </a:p>
          <a:p>
            <a:pPr marL="292100" indent="-292100" algn="just">
              <a:buClr>
                <a:srgbClr val="FF0000"/>
              </a:buClr>
              <a:buFont typeface="Wingdings" pitchFamily="1" charset="2"/>
              <a:buChar char="q"/>
            </a:pPr>
            <a:endParaRPr lang="es-MX" sz="2400" dirty="0">
              <a:latin typeface="Calibri" pitchFamily="1" charset="0"/>
            </a:endParaRPr>
          </a:p>
          <a:p>
            <a:pPr marL="292100" indent="-292100" algn="just">
              <a:buClr>
                <a:srgbClr val="FF0000"/>
              </a:buClr>
              <a:buFont typeface="Wingdings" pitchFamily="1" charset="2"/>
              <a:buChar char="q"/>
            </a:pPr>
            <a:r>
              <a:rPr lang="es-MX" sz="2400" dirty="0">
                <a:latin typeface="Calibri" pitchFamily="1" charset="0"/>
              </a:rPr>
              <a:t>Divulgar estándares y mejores prácticas internacionales en materia de seguridad de la información</a:t>
            </a:r>
            <a:endParaRPr lang="es-ES_tradnl" sz="2400" dirty="0">
              <a:latin typeface="Calibri" pitchFamily="1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3 CuadroTexto"/>
          <p:cNvSpPr txBox="1">
            <a:spLocks noChangeArrowheads="1"/>
          </p:cNvSpPr>
          <p:nvPr/>
        </p:nvSpPr>
        <p:spPr bwMode="auto">
          <a:xfrm>
            <a:off x="642938" y="2268538"/>
            <a:ext cx="7929562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4400" b="1">
                <a:latin typeface="Calibri" pitchFamily="1" charset="0"/>
              </a:rPr>
              <a:t>Características esenciales de la LFPDPPP</a:t>
            </a:r>
            <a:endParaRPr lang="es-ES" sz="4400" b="1">
              <a:latin typeface="Calibri" pitchFamily="1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Título"/>
          <p:cNvSpPr>
            <a:spLocks noGrp="1"/>
          </p:cNvSpPr>
          <p:nvPr>
            <p:ph type="title"/>
          </p:nvPr>
        </p:nvSpPr>
        <p:spPr>
          <a:xfrm>
            <a:off x="457200" y="714362"/>
            <a:ext cx="8229600" cy="928688"/>
          </a:xfrm>
        </p:spPr>
        <p:txBody>
          <a:bodyPr/>
          <a:lstStyle/>
          <a:p>
            <a:r>
              <a:rPr lang="es-MX" dirty="0" smtClean="0"/>
              <a:t>Caracter</a:t>
            </a:r>
            <a:r>
              <a:rPr lang="es-MX" dirty="0" smtClean="0">
                <a:latin typeface="Arial"/>
              </a:rPr>
              <a:t>í</a:t>
            </a:r>
            <a:r>
              <a:rPr lang="es-MX" altLang="ja-JP" dirty="0" smtClean="0"/>
              <a:t>sticas </a:t>
            </a:r>
            <a:r>
              <a:rPr lang="es-MX" altLang="ja-JP" dirty="0" smtClean="0"/>
              <a:t>de </a:t>
            </a:r>
            <a:r>
              <a:rPr lang="es-MX" dirty="0" smtClean="0"/>
              <a:t>la </a:t>
            </a:r>
            <a:r>
              <a:rPr lang="es-ES" dirty="0" smtClean="0"/>
              <a:t>solicitud de ARCO</a:t>
            </a:r>
          </a:p>
        </p:txBody>
      </p:sp>
      <p:sp>
        <p:nvSpPr>
          <p:cNvPr id="30723" name="2 Marcador de contenido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algn="just">
              <a:buClr>
                <a:srgbClr val="FF0000"/>
              </a:buClr>
              <a:buFont typeface="Wingdings" pitchFamily="1" charset="2"/>
              <a:buChar char="q"/>
            </a:pPr>
            <a:r>
              <a:rPr lang="es-ES" sz="2200" smtClean="0"/>
              <a:t>El nombre del titular y domicilio u otro medio para comunicarle la respuesta</a:t>
            </a:r>
          </a:p>
          <a:p>
            <a:pPr algn="just">
              <a:buClr>
                <a:srgbClr val="FF0000"/>
              </a:buClr>
              <a:buFont typeface="Wingdings" pitchFamily="1" charset="2"/>
              <a:buChar char="q"/>
            </a:pPr>
            <a:endParaRPr lang="es-ES" sz="2200" smtClean="0"/>
          </a:p>
          <a:p>
            <a:pPr algn="just">
              <a:buClr>
                <a:srgbClr val="FF0000"/>
              </a:buClr>
              <a:buFont typeface="Wingdings" pitchFamily="1" charset="2"/>
              <a:buChar char="q"/>
            </a:pPr>
            <a:r>
              <a:rPr lang="es-ES" sz="2200" smtClean="0"/>
              <a:t>Identificación o, en su caso, la representación legal</a:t>
            </a:r>
          </a:p>
          <a:p>
            <a:pPr algn="just">
              <a:buClr>
                <a:srgbClr val="FF0000"/>
              </a:buClr>
              <a:buFont typeface="Wingdings" pitchFamily="1" charset="2"/>
              <a:buChar char="q"/>
            </a:pPr>
            <a:endParaRPr lang="es-ES" sz="2200" smtClean="0"/>
          </a:p>
          <a:p>
            <a:pPr algn="just">
              <a:buClr>
                <a:srgbClr val="FF0000"/>
              </a:buClr>
              <a:buFont typeface="Wingdings" pitchFamily="1" charset="2"/>
              <a:buChar char="q"/>
            </a:pPr>
            <a:r>
              <a:rPr lang="es-ES" sz="2200" smtClean="0"/>
              <a:t>La descripción clara y precisa de los datos personales y el derecho que se busca ejercer</a:t>
            </a:r>
          </a:p>
          <a:p>
            <a:pPr algn="just">
              <a:buClr>
                <a:srgbClr val="FF0000"/>
              </a:buClr>
              <a:buFont typeface="Wingdings" pitchFamily="1" charset="2"/>
              <a:buChar char="q"/>
            </a:pPr>
            <a:endParaRPr lang="es-ES" sz="2200" smtClean="0"/>
          </a:p>
          <a:p>
            <a:pPr algn="just">
              <a:buClr>
                <a:srgbClr val="FF0000"/>
              </a:buClr>
              <a:buFont typeface="Wingdings" pitchFamily="1" charset="2"/>
              <a:buChar char="q"/>
            </a:pPr>
            <a:r>
              <a:rPr lang="es-ES" sz="2200" smtClean="0"/>
              <a:t>Cualquier otro elemento o documento que facilite la localización de los datos personales</a:t>
            </a:r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Título"/>
          <p:cNvSpPr>
            <a:spLocks noGrp="1"/>
          </p:cNvSpPr>
          <p:nvPr>
            <p:ph type="title"/>
          </p:nvPr>
        </p:nvSpPr>
        <p:spPr>
          <a:xfrm>
            <a:off x="214313" y="785802"/>
            <a:ext cx="8715375" cy="1143000"/>
          </a:xfrm>
        </p:spPr>
        <p:txBody>
          <a:bodyPr/>
          <a:lstStyle/>
          <a:p>
            <a:r>
              <a:rPr lang="es-ES" sz="4000" b="1" dirty="0" smtClean="0"/>
              <a:t>Procedimiento de Protección de Derechos </a:t>
            </a:r>
            <a:endParaRPr lang="es-MX" sz="4000" b="1" dirty="0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466725" y="3254375"/>
            <a:ext cx="1944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1400" b="1">
                <a:latin typeface="Calibri" pitchFamily="1" charset="0"/>
              </a:rPr>
              <a:t>Notificación negativa</a:t>
            </a:r>
            <a:endParaRPr lang="es-ES" sz="1400" b="1">
              <a:latin typeface="Calibri" pitchFamily="1" charset="0"/>
            </a:endParaRP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1873250" y="2979738"/>
            <a:ext cx="259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968875" y="3340100"/>
            <a:ext cx="9382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1400" b="1">
                <a:latin typeface="Calibri" pitchFamily="1" charset="0"/>
              </a:rPr>
              <a:t>Ante el IFAI *</a:t>
            </a:r>
            <a:endParaRPr lang="es-ES" sz="1400" b="1">
              <a:latin typeface="Calibri" pitchFamily="1" charset="0"/>
            </a:endParaRPr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6192838" y="2979738"/>
            <a:ext cx="10810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7380288" y="3395663"/>
            <a:ext cx="1187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400" b="1">
                <a:latin typeface="Calibri" pitchFamily="1" charset="0"/>
              </a:rPr>
              <a:t>Resolución</a:t>
            </a:r>
            <a:endParaRPr lang="es-ES" sz="1400" b="1">
              <a:latin typeface="Calibri" pitchFamily="1" charset="0"/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6192838" y="2332038"/>
            <a:ext cx="9366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400" b="1">
                <a:latin typeface="Calibri" pitchFamily="1" charset="0"/>
              </a:rPr>
              <a:t>50 días hábiles</a:t>
            </a:r>
            <a:endParaRPr lang="es-ES" sz="1400" b="1">
              <a:latin typeface="Calibri" pitchFamily="1" charset="0"/>
            </a:endParaRP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1571625" y="4214813"/>
            <a:ext cx="6072188" cy="2162175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b="1">
                <a:latin typeface="Calibri" pitchFamily="1" charset="0"/>
              </a:rPr>
              <a:t>El </a:t>
            </a:r>
            <a:r>
              <a:rPr lang="es-ES" b="1">
                <a:latin typeface="Calibri" pitchFamily="1" charset="0"/>
              </a:rPr>
              <a:t>Procedimiento de Protección de Derechos </a:t>
            </a:r>
            <a:r>
              <a:rPr lang="es-MX" b="1">
                <a:latin typeface="Calibri" pitchFamily="1" charset="0"/>
              </a:rPr>
              <a:t>se puede presentar si:</a:t>
            </a:r>
          </a:p>
          <a:p>
            <a:pPr algn="ctr">
              <a:spcBef>
                <a:spcPct val="50000"/>
              </a:spcBef>
            </a:pPr>
            <a:endParaRPr lang="es-MX" b="1">
              <a:latin typeface="Calibri" pitchFamily="1" charset="0"/>
            </a:endParaRPr>
          </a:p>
          <a:p>
            <a:pPr algn="ctr">
              <a:buClr>
                <a:srgbClr val="FF0000"/>
              </a:buClr>
              <a:buFont typeface="Wingdings" pitchFamily="1" charset="2"/>
              <a:buChar char="q"/>
            </a:pPr>
            <a:r>
              <a:rPr lang="es-ES">
                <a:latin typeface="Calibri" pitchFamily="1" charset="0"/>
              </a:rPr>
              <a:t>Se niegan al titular los datos solicitados</a:t>
            </a:r>
          </a:p>
          <a:p>
            <a:pPr algn="ctr">
              <a:buClr>
                <a:srgbClr val="FF0000"/>
              </a:buClr>
              <a:buFont typeface="Wingdings" pitchFamily="1" charset="2"/>
              <a:buChar char="q"/>
            </a:pPr>
            <a:r>
              <a:rPr lang="es-ES">
                <a:latin typeface="Calibri" pitchFamily="1" charset="0"/>
              </a:rPr>
              <a:t>Se entreguen en un formato incomprensible</a:t>
            </a:r>
          </a:p>
          <a:p>
            <a:pPr algn="ctr">
              <a:buClr>
                <a:srgbClr val="FF0000"/>
              </a:buClr>
              <a:buFont typeface="Wingdings" pitchFamily="1" charset="2"/>
              <a:buChar char="q"/>
            </a:pPr>
            <a:r>
              <a:rPr lang="es-ES">
                <a:latin typeface="Calibri" pitchFamily="1" charset="0"/>
              </a:rPr>
              <a:t>Se niegue a efectuar modificaciones o correcciones</a:t>
            </a:r>
          </a:p>
          <a:p>
            <a:pPr algn="ctr">
              <a:buClr>
                <a:srgbClr val="FF0000"/>
              </a:buClr>
              <a:buFont typeface="Wingdings" pitchFamily="1" charset="2"/>
              <a:buChar char="q"/>
            </a:pPr>
            <a:r>
              <a:rPr lang="es-ES">
                <a:latin typeface="Calibri" pitchFamily="1" charset="0"/>
              </a:rPr>
              <a:t>Por considerarlos incompletos o inexactos</a:t>
            </a:r>
            <a:endParaRPr lang="es-ES" b="1">
              <a:latin typeface="Calibri" pitchFamily="1" charset="0"/>
            </a:endParaRPr>
          </a:p>
        </p:txBody>
      </p:sp>
      <p:pic>
        <p:nvPicPr>
          <p:cNvPr id="32778" name="Picture 10" descr="NA01595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5550" y="2692400"/>
            <a:ext cx="4270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11" descr="PE0156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1538" y="2405063"/>
            <a:ext cx="129540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2736850" y="2478088"/>
            <a:ext cx="935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400" b="1">
                <a:latin typeface="Calibri" pitchFamily="1" charset="0"/>
              </a:rPr>
              <a:t>15 días</a:t>
            </a:r>
            <a:endParaRPr lang="es-ES" sz="1400" b="1">
              <a:latin typeface="Calibri" pitchFamily="1" charset="0"/>
            </a:endParaRPr>
          </a:p>
        </p:txBody>
      </p:sp>
      <p:pic>
        <p:nvPicPr>
          <p:cNvPr id="32781" name="Picture 14" descr="MCj0311860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78700" y="2338388"/>
            <a:ext cx="1081088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Título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/>
          <a:lstStyle/>
          <a:p>
            <a:r>
              <a:rPr lang="es-MX" smtClean="0"/>
              <a:t>Plazos</a:t>
            </a:r>
            <a:endParaRPr lang="es-ES" smtClean="0"/>
          </a:p>
        </p:txBody>
      </p:sp>
      <p:sp>
        <p:nvSpPr>
          <p:cNvPr id="33796" name="4 CuadroTexto"/>
          <p:cNvSpPr txBox="1">
            <a:spLocks noChangeArrowheads="1"/>
          </p:cNvSpPr>
          <p:nvPr/>
        </p:nvSpPr>
        <p:spPr bwMode="auto">
          <a:xfrm>
            <a:off x="1009650" y="5643563"/>
            <a:ext cx="71437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b="1">
                <a:latin typeface="Calibri" pitchFamily="1" charset="0"/>
              </a:rPr>
              <a:t>Todos los plazos pueden prorrogarse por una sola vez y por un periodo igual</a:t>
            </a:r>
            <a:endParaRPr lang="es-ES" b="1">
              <a:latin typeface="Calibri" pitchFamily="1" charset="0"/>
            </a:endParaRPr>
          </a:p>
          <a:p>
            <a:endParaRPr lang="es-MX">
              <a:latin typeface="Calibri" pitchFamily="1" charset="0"/>
            </a:endParaRPr>
          </a:p>
        </p:txBody>
      </p:sp>
      <p:graphicFrame>
        <p:nvGraphicFramePr>
          <p:cNvPr id="33830" name="Group 38"/>
          <p:cNvGraphicFramePr>
            <a:graphicFrameLocks noGrp="1"/>
          </p:cNvGraphicFramePr>
          <p:nvPr/>
        </p:nvGraphicFramePr>
        <p:xfrm>
          <a:off x="909638" y="1676400"/>
          <a:ext cx="7319962" cy="3284538"/>
        </p:xfrm>
        <a:graphic>
          <a:graphicData uri="http://schemas.openxmlformats.org/drawingml/2006/table">
            <a:tbl>
              <a:tblPr/>
              <a:tblGrid>
                <a:gridCol w="3916362"/>
                <a:gridCol w="1612900"/>
                <a:gridCol w="1790700"/>
              </a:tblGrid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Procedimiento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Plazo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Instancia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917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Notificación de </a:t>
                      </a: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determinación adoptada</a:t>
                      </a: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 sobe una Solicitud de ARCO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20 días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Responsable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  <a:tr h="917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Notificación de </a:t>
                      </a: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efecto</a:t>
                      </a: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 de Solicitud de ARCO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15 días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Responsable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917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Procedimiento de Protección de Derechos 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50 días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IFAI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Título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s-MX" smtClean="0"/>
              <a:t>Gratuidad</a:t>
            </a:r>
            <a:endParaRPr lang="es-ES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04875" y="3657600"/>
            <a:ext cx="7334250" cy="1214438"/>
          </a:xfrm>
        </p:spPr>
        <p:txBody>
          <a:bodyPr>
            <a:normAutofit fontScale="92500"/>
          </a:bodyPr>
          <a:lstStyle/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1" charset="2"/>
              <a:buChar char="Ø"/>
            </a:pPr>
            <a:r>
              <a:rPr lang="es-ES" smtClean="0"/>
              <a:t>Si la misma persona reitera su solicitud en un periodo menor a 12 meses, los costos no serán mayores a tres días de Salario Mínimo General Vigente en el Distrito Federal</a:t>
            </a:r>
          </a:p>
        </p:txBody>
      </p:sp>
      <p:sp>
        <p:nvSpPr>
          <p:cNvPr id="31749" name="4 CuadroTexto"/>
          <p:cNvSpPr txBox="1">
            <a:spLocks noChangeArrowheads="1"/>
          </p:cNvSpPr>
          <p:nvPr/>
        </p:nvSpPr>
        <p:spPr bwMode="auto">
          <a:xfrm>
            <a:off x="642938" y="2133600"/>
            <a:ext cx="7858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>
                <a:latin typeface="Calibri" pitchFamily="1" charset="0"/>
              </a:rPr>
              <a:t>La entrega de los datos personales será </a:t>
            </a:r>
            <a:r>
              <a:rPr lang="es-ES" sz="2800" i="1">
                <a:latin typeface="Calibri" pitchFamily="1" charset="0"/>
              </a:rPr>
              <a:t>gratuita</a:t>
            </a:r>
            <a:r>
              <a:rPr lang="es-ES" sz="2800">
                <a:latin typeface="Calibri" pitchFamily="1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Título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s-MX" smtClean="0"/>
              <a:t>Infracciones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23900" y="1600200"/>
            <a:ext cx="7696200" cy="4162425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90000"/>
              </a:lnSpc>
              <a:buClr>
                <a:srgbClr val="FF8000"/>
              </a:buClr>
              <a:buFont typeface="Wingdings" pitchFamily="1" charset="2"/>
              <a:buChar char="q"/>
            </a:pPr>
            <a:r>
              <a:rPr lang="es-ES" sz="2000" smtClean="0"/>
              <a:t>No atender una solicitud</a:t>
            </a:r>
          </a:p>
          <a:p>
            <a:pPr algn="just">
              <a:lnSpc>
                <a:spcPct val="90000"/>
              </a:lnSpc>
              <a:buClr>
                <a:srgbClr val="FF8000"/>
              </a:buClr>
              <a:buFont typeface="Wingdings" pitchFamily="1" charset="2"/>
              <a:buChar char="q"/>
            </a:pPr>
            <a:r>
              <a:rPr lang="es-ES" sz="2000" smtClean="0"/>
              <a:t>Actuar con negligencia o dolo en la gesti</a:t>
            </a:r>
            <a:r>
              <a:rPr lang="es-ES" altLang="ja-JP" sz="2000" smtClean="0">
                <a:latin typeface="Arial"/>
              </a:rPr>
              <a:t>ó</a:t>
            </a:r>
            <a:r>
              <a:rPr lang="es-ES" altLang="ja-JP" sz="2000" smtClean="0"/>
              <a:t>n de solicitudes </a:t>
            </a:r>
            <a:endParaRPr lang="es-ES" sz="2000" smtClean="0"/>
          </a:p>
          <a:p>
            <a:pPr algn="just">
              <a:lnSpc>
                <a:spcPct val="90000"/>
              </a:lnSpc>
              <a:buClr>
                <a:srgbClr val="FF8000"/>
              </a:buClr>
              <a:buFont typeface="Wingdings" pitchFamily="1" charset="2"/>
              <a:buChar char="q"/>
            </a:pPr>
            <a:r>
              <a:rPr lang="es-ES" sz="2000" smtClean="0"/>
              <a:t>Declarar dolosamente la inexistencia de datos personales</a:t>
            </a:r>
          </a:p>
          <a:p>
            <a:pPr algn="just">
              <a:lnSpc>
                <a:spcPct val="90000"/>
              </a:lnSpc>
              <a:buClr>
                <a:srgbClr val="FF8000"/>
              </a:buClr>
              <a:buFont typeface="Wingdings" pitchFamily="1" charset="2"/>
              <a:buChar char="q"/>
            </a:pPr>
            <a:r>
              <a:rPr lang="es-ES" sz="2000" smtClean="0"/>
              <a:t>No observar los principios de tratamiento</a:t>
            </a:r>
          </a:p>
          <a:p>
            <a:pPr algn="just">
              <a:lnSpc>
                <a:spcPct val="90000"/>
              </a:lnSpc>
              <a:buClr>
                <a:srgbClr val="FF8000"/>
              </a:buClr>
              <a:buFont typeface="Wingdings" pitchFamily="1" charset="2"/>
              <a:buChar char="q"/>
            </a:pPr>
            <a:r>
              <a:rPr lang="es-ES" sz="2000" smtClean="0"/>
              <a:t>Omisiones en el aviso de privacidad</a:t>
            </a:r>
          </a:p>
          <a:p>
            <a:pPr algn="just">
              <a:lnSpc>
                <a:spcPct val="90000"/>
              </a:lnSpc>
              <a:buClr>
                <a:srgbClr val="FF8000"/>
              </a:buClr>
              <a:buFont typeface="Wingdings" pitchFamily="1" charset="2"/>
              <a:buChar char="q"/>
            </a:pPr>
            <a:r>
              <a:rPr lang="es-ES" sz="2000" smtClean="0"/>
              <a:t>Mantener datos personales inexactos</a:t>
            </a:r>
          </a:p>
          <a:p>
            <a:pPr algn="just">
              <a:lnSpc>
                <a:spcPct val="90000"/>
              </a:lnSpc>
              <a:buClr>
                <a:srgbClr val="FF8000"/>
              </a:buClr>
              <a:buFont typeface="Wingdings" pitchFamily="1" charset="2"/>
              <a:buChar char="q"/>
            </a:pPr>
            <a:r>
              <a:rPr lang="es-ES" sz="2000" smtClean="0"/>
              <a:t>Cambiar sustancialmente la finalidad originaria del tratamiento de los datos</a:t>
            </a: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1" charset="2"/>
              <a:buChar char="q"/>
            </a:pPr>
            <a:r>
              <a:rPr lang="es-ES" sz="2000" smtClean="0"/>
              <a:t>Transferir datos a terceros sin comunic</a:t>
            </a:r>
            <a:r>
              <a:rPr lang="es-ES" altLang="ja-JP" sz="2000" smtClean="0"/>
              <a:t>arles el aviso de privacidad</a:t>
            </a:r>
            <a:endParaRPr lang="es-ES" sz="2000" smtClean="0"/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1" charset="2"/>
              <a:buChar char="q"/>
            </a:pPr>
            <a:r>
              <a:rPr lang="es-ES" sz="2000" smtClean="0"/>
              <a:t>Vulnerar la seguridad de bases de datos</a:t>
            </a: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1" charset="2"/>
              <a:buChar char="q"/>
            </a:pPr>
            <a:r>
              <a:rPr lang="es-ES" sz="2000" smtClean="0"/>
              <a:t>Recabar o transferir datos personales sin el consentimiento expreso del titular</a:t>
            </a: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1" charset="2"/>
              <a:buChar char="q"/>
            </a:pPr>
            <a:r>
              <a:rPr lang="es-ES" sz="2000" smtClean="0"/>
              <a:t>Recabar datos en forma engañosa y fraudulenta</a:t>
            </a: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1" charset="2"/>
              <a:buChar char="q"/>
            </a:pPr>
            <a:r>
              <a:rPr lang="es-ES" sz="2000" smtClean="0"/>
              <a:t>Obstruir actos de verificaci</a:t>
            </a:r>
            <a:r>
              <a:rPr lang="es-ES" altLang="ja-JP" sz="2000" smtClean="0">
                <a:latin typeface="Arial"/>
              </a:rPr>
              <a:t>ó</a:t>
            </a:r>
            <a:r>
              <a:rPr lang="es-ES" altLang="ja-JP" sz="2000" smtClean="0"/>
              <a:t>n</a:t>
            </a:r>
            <a:endParaRPr lang="es-MX" sz="200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s-ES" smtClean="0"/>
              <a:t>Sanciones </a:t>
            </a:r>
            <a:r>
              <a:rPr lang="es-ES" sz="2800" smtClean="0"/>
              <a:t>(infracciones)</a:t>
            </a:r>
            <a:endParaRPr lang="es-ES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22438"/>
            <a:ext cx="8229600" cy="4525962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Clr>
                <a:srgbClr val="FF8000"/>
              </a:buClr>
              <a:buFont typeface="Wingdings" pitchFamily="1" charset="2"/>
              <a:buChar char="v"/>
            </a:pPr>
            <a:r>
              <a:rPr lang="es-ES" sz="2100" smtClean="0"/>
              <a:t>Multa de 100 a 160,000 días de salario mínimo (DF)</a:t>
            </a:r>
          </a:p>
          <a:p>
            <a:pPr algn="just">
              <a:lnSpc>
                <a:spcPct val="90000"/>
              </a:lnSpc>
              <a:buClr>
                <a:srgbClr val="FF8000"/>
              </a:buClr>
              <a:buFont typeface="Wingdings" pitchFamily="1" charset="2"/>
              <a:buChar char="v"/>
            </a:pPr>
            <a:endParaRPr lang="es-ES" sz="2100" smtClean="0"/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1" charset="2"/>
              <a:buChar char="v"/>
            </a:pPr>
            <a:r>
              <a:rPr lang="es-ES" sz="2100" smtClean="0"/>
              <a:t>Multa de 200 a 320,000 días de salario mínimo (DF)</a:t>
            </a: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1" charset="2"/>
              <a:buChar char="v"/>
            </a:pPr>
            <a:endParaRPr lang="es-ES" sz="2100" smtClean="0"/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1" charset="2"/>
              <a:buChar char="v"/>
            </a:pPr>
            <a:r>
              <a:rPr lang="es-ES" sz="2100" smtClean="0"/>
              <a:t>Si de manera reiterada persisten las infracciones, se impondrá una multa adicional que irá de 100 a 320,000 días de salario mínimo (DF)</a:t>
            </a: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1" charset="2"/>
              <a:buChar char="v"/>
            </a:pPr>
            <a:endParaRPr lang="es-ES" sz="2100" smtClean="0"/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1" charset="2"/>
              <a:buChar char="v"/>
            </a:pPr>
            <a:r>
              <a:rPr lang="es-ES" sz="2100" smtClean="0"/>
              <a:t>Las infracciones cometidas en el tratamiento de datos sensibles podrán incrementar hasta por dos veces los montos establecidos</a:t>
            </a: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1" charset="2"/>
              <a:buNone/>
            </a:pPr>
            <a:endParaRPr lang="es-ES" sz="2200" smtClean="0"/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1" charset="2"/>
              <a:buChar char="v"/>
            </a:pPr>
            <a:r>
              <a:rPr lang="es-MX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Criterios: la naturaleza del dato; la notoria improcedencia de la negativa del responsable para realizar los actos solicitados por el titular; el carácter intencional o no de la acción u omisión; la capacidad económica del responsable y la reincidencia.</a:t>
            </a:r>
            <a:endParaRPr lang="es-ES" sz="1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Título"/>
          <p:cNvSpPr>
            <a:spLocks noGrp="1"/>
          </p:cNvSpPr>
          <p:nvPr>
            <p:ph type="title"/>
          </p:nvPr>
        </p:nvSpPr>
        <p:spPr>
          <a:xfrm>
            <a:off x="457200" y="819150"/>
            <a:ext cx="8229600" cy="704850"/>
          </a:xfrm>
        </p:spPr>
        <p:txBody>
          <a:bodyPr/>
          <a:lstStyle/>
          <a:p>
            <a:r>
              <a:rPr lang="es-ES" smtClean="0"/>
              <a:t>Sanciones</a:t>
            </a:r>
            <a:br>
              <a:rPr lang="es-ES" smtClean="0"/>
            </a:br>
            <a:r>
              <a:rPr lang="es-ES" sz="2800" smtClean="0"/>
              <a:t>(delitos)</a:t>
            </a:r>
            <a:endParaRPr lang="es-ES" smtClean="0"/>
          </a:p>
        </p:txBody>
      </p:sp>
      <p:sp>
        <p:nvSpPr>
          <p:cNvPr id="37891" name="2 Marcador de contenido"/>
          <p:cNvSpPr>
            <a:spLocks noGrp="1"/>
          </p:cNvSpPr>
          <p:nvPr>
            <p:ph idx="1"/>
          </p:nvPr>
        </p:nvSpPr>
        <p:spPr>
          <a:xfrm>
            <a:off x="457200" y="1985963"/>
            <a:ext cx="8229600" cy="3652837"/>
          </a:xfrm>
        </p:spPr>
        <p:txBody>
          <a:bodyPr/>
          <a:lstStyle/>
          <a:p>
            <a:pPr algn="just">
              <a:buClr>
                <a:srgbClr val="FF0000"/>
              </a:buClr>
              <a:buFont typeface="Wingdings" pitchFamily="1" charset="2"/>
              <a:buChar char="q"/>
            </a:pPr>
            <a:r>
              <a:rPr lang="es-ES" sz="2000" smtClean="0"/>
              <a:t>De tres meses a tres años de prisión al que estando autorizado para tratar datos personales, con ánimo de lucro, provoque una vulneración de seguridad a las bases de datos bajo su custodia</a:t>
            </a:r>
          </a:p>
          <a:p>
            <a:pPr algn="just">
              <a:buClr>
                <a:srgbClr val="FF0000"/>
              </a:buClr>
              <a:buFont typeface="Wingdings" pitchFamily="1" charset="2"/>
              <a:buChar char="q"/>
            </a:pPr>
            <a:endParaRPr lang="es-ES" sz="2000" smtClean="0"/>
          </a:p>
          <a:p>
            <a:pPr algn="just">
              <a:buClr>
                <a:srgbClr val="FF0000"/>
              </a:buClr>
              <a:buFont typeface="Wingdings" pitchFamily="1" charset="2"/>
              <a:buChar char="q"/>
            </a:pPr>
            <a:r>
              <a:rPr lang="es-ES" sz="2000" smtClean="0"/>
              <a:t>De seis meses a cinco años de prisi</a:t>
            </a:r>
            <a:r>
              <a:rPr lang="es-ES" altLang="ja-JP" sz="2000" smtClean="0">
                <a:latin typeface="Arial"/>
              </a:rPr>
              <a:t>ó</a:t>
            </a:r>
            <a:r>
              <a:rPr lang="es-ES" altLang="ja-JP" sz="2000" smtClean="0"/>
              <a:t>n</a:t>
            </a:r>
            <a:r>
              <a:rPr lang="es-ES" sz="2000" smtClean="0"/>
              <a:t> al que, con el fin de alcanzar un lucro indebido, trate datos personales mediante el engaño, aprovechándose del error en que se encuentre el titular o la persona autorizada para transmitirlos</a:t>
            </a:r>
          </a:p>
          <a:p>
            <a:pPr algn="just">
              <a:buClr>
                <a:srgbClr val="FF0000"/>
              </a:buClr>
              <a:buFont typeface="Wingdings" pitchFamily="1" charset="2"/>
              <a:buChar char="q"/>
            </a:pPr>
            <a:endParaRPr lang="es-ES" sz="2000" smtClean="0"/>
          </a:p>
          <a:p>
            <a:pPr algn="just">
              <a:buClr>
                <a:srgbClr val="FF0000"/>
              </a:buClr>
              <a:buFont typeface="Wingdings" pitchFamily="1" charset="2"/>
              <a:buChar char="q"/>
            </a:pPr>
            <a:r>
              <a:rPr lang="es-ES" sz="2000" smtClean="0"/>
              <a:t>Tratándose de datos personales sensibles, las penas se duplicarán</a:t>
            </a:r>
            <a:endParaRPr lang="es-ES" smtClean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1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143000"/>
          </a:xfrm>
        </p:spPr>
        <p:txBody>
          <a:bodyPr/>
          <a:lstStyle/>
          <a:p>
            <a:r>
              <a:rPr lang="es-MX" smtClean="0"/>
              <a:t>Los datos personales</a:t>
            </a:r>
            <a:endParaRPr lang="es-ES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4429125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MX" dirty="0" smtClean="0"/>
              <a:t>Las </a:t>
            </a:r>
            <a:r>
              <a:rPr lang="es-MX" dirty="0" err="1" smtClean="0"/>
              <a:t>TIC’s</a:t>
            </a:r>
            <a:r>
              <a:rPr lang="es-MX" dirty="0" smtClean="0"/>
              <a:t> desde los años 70:</a:t>
            </a:r>
          </a:p>
          <a:p>
            <a:pPr marL="895350" lvl="2" indent="-352425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s-MX" dirty="0" smtClean="0"/>
              <a:t>Mayor capacidad de almacenamiento y transmisión de datos</a:t>
            </a:r>
          </a:p>
          <a:p>
            <a:pPr marL="895350" lvl="2" indent="-352425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s-MX" dirty="0" smtClean="0"/>
              <a:t>Identificación de hábitos</a:t>
            </a:r>
          </a:p>
          <a:p>
            <a:pPr marL="895350" lvl="2" indent="-352425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s-MX" dirty="0" smtClean="0"/>
              <a:t>Traslación de la intimidad a bases de datos difusas</a:t>
            </a:r>
          </a:p>
          <a:p>
            <a:pPr marL="895350" lvl="2" indent="-352425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s-MX" dirty="0" smtClean="0"/>
              <a:t>Potencial comercial</a:t>
            </a:r>
          </a:p>
          <a:p>
            <a:pPr marL="895350" lvl="2" indent="-352425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s-MX" dirty="0" smtClean="0"/>
              <a:t>Privacidad abierta: el yo globalizado</a:t>
            </a:r>
          </a:p>
          <a:p>
            <a:pPr lvl="2" algn="just" fontAlgn="auto">
              <a:spcAft>
                <a:spcPts val="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endParaRPr lang="es-MX" sz="1600" dirty="0" smtClean="0"/>
          </a:p>
          <a:p>
            <a:pPr marL="361950" lvl="2" indent="-361950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MX" dirty="0" smtClean="0"/>
              <a:t>Nuevas libertades y derechos para los individuos</a:t>
            </a:r>
          </a:p>
          <a:p>
            <a:pPr marL="361950" lvl="2" indent="-361950" algn="just" fontAlgn="auto">
              <a:spcAft>
                <a:spcPts val="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endParaRPr lang="es-MX" sz="1600" dirty="0" smtClean="0"/>
          </a:p>
          <a:p>
            <a:pPr marL="361950" lvl="2" indent="-361950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MX" dirty="0" smtClean="0"/>
              <a:t>Nuevas obligaciones para el Estado</a:t>
            </a:r>
          </a:p>
          <a:p>
            <a:pPr lvl="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09600" y="1371600"/>
            <a:ext cx="800100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rgbClr val="FF0000"/>
              </a:buClr>
              <a:buFont typeface="Wingdings" pitchFamily="1" charset="2"/>
              <a:buChar char="q"/>
            </a:pPr>
            <a:endParaRPr lang="es-MX" sz="24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1" charset="0"/>
            </a:endParaRPr>
          </a:p>
          <a:p>
            <a:pPr marL="342900" indent="-342900" algn="just">
              <a:spcBef>
                <a:spcPct val="20000"/>
              </a:spcBef>
              <a:buClr>
                <a:srgbClr val="FF0000"/>
              </a:buClr>
              <a:buFont typeface="Wingdings" pitchFamily="1" charset="2"/>
              <a:buChar char="q"/>
            </a:pPr>
            <a:r>
              <a:rPr lang="es-MX" sz="2400" dirty="0">
                <a:latin typeface="Calibri" pitchFamily="1" charset="0"/>
              </a:rPr>
              <a:t>Emitir el Reglamento</a:t>
            </a:r>
          </a:p>
          <a:p>
            <a:pPr marL="342900" indent="-342900" algn="just">
              <a:spcBef>
                <a:spcPct val="20000"/>
              </a:spcBef>
              <a:buClr>
                <a:srgbClr val="FF0000"/>
              </a:buClr>
              <a:buFont typeface="Wingdings" pitchFamily="1" charset="2"/>
              <a:buChar char="q"/>
            </a:pPr>
            <a:r>
              <a:rPr lang="es-MX" sz="2400" dirty="0">
                <a:latin typeface="Calibri" pitchFamily="1" charset="0"/>
              </a:rPr>
              <a:t>Emitir </a:t>
            </a:r>
            <a:r>
              <a:rPr lang="es-MX" sz="2400" dirty="0" smtClean="0">
                <a:latin typeface="Calibri" pitchFamily="1" charset="0"/>
              </a:rPr>
              <a:t>criterios y </a:t>
            </a:r>
            <a:r>
              <a:rPr lang="es-MX" sz="2400" dirty="0">
                <a:latin typeface="Calibri" pitchFamily="1" charset="0"/>
              </a:rPr>
              <a:t>lineamientos</a:t>
            </a:r>
          </a:p>
          <a:p>
            <a:pPr marL="342900" indent="-342900" algn="just">
              <a:spcBef>
                <a:spcPct val="20000"/>
              </a:spcBef>
              <a:buClr>
                <a:srgbClr val="FF0000"/>
              </a:buClr>
              <a:buFont typeface="Wingdings" pitchFamily="1" charset="2"/>
              <a:buChar char="q"/>
            </a:pPr>
            <a:r>
              <a:rPr lang="es-MX" sz="2400" dirty="0">
                <a:latin typeface="Calibri" pitchFamily="1" charset="0"/>
              </a:rPr>
              <a:t>Emitir regulaci</a:t>
            </a:r>
            <a:r>
              <a:rPr lang="es-MX" altLang="ja-JP" sz="2400" dirty="0">
                <a:latin typeface="Calibri" pitchFamily="1" charset="0"/>
              </a:rPr>
              <a:t>ón específica</a:t>
            </a:r>
            <a:endParaRPr lang="es-MX" sz="2400" dirty="0">
              <a:latin typeface="Calibri" pitchFamily="1" charset="0"/>
            </a:endParaRPr>
          </a:p>
          <a:p>
            <a:pPr marL="342900" indent="-342900" algn="just">
              <a:spcBef>
                <a:spcPct val="20000"/>
              </a:spcBef>
              <a:buClr>
                <a:srgbClr val="FF0000"/>
              </a:buClr>
              <a:buFont typeface="Wingdings" pitchFamily="1" charset="2"/>
              <a:buChar char="q"/>
            </a:pPr>
            <a:r>
              <a:rPr lang="es-MX" sz="2400" dirty="0">
                <a:latin typeface="Calibri" pitchFamily="1" charset="0"/>
              </a:rPr>
              <a:t>Mecanismos para gestionar solicitudes</a:t>
            </a:r>
          </a:p>
          <a:p>
            <a:pPr marL="342900" indent="-342900" algn="just">
              <a:spcBef>
                <a:spcPct val="20000"/>
              </a:spcBef>
              <a:buClr>
                <a:srgbClr val="FF0000"/>
              </a:buClr>
              <a:buFont typeface="Wingdings" pitchFamily="1" charset="2"/>
              <a:buChar char="q"/>
            </a:pPr>
            <a:r>
              <a:rPr lang="es-MX" sz="2400" dirty="0">
                <a:latin typeface="Calibri" pitchFamily="1" charset="0"/>
              </a:rPr>
              <a:t>Difusión y capacitación al interior y exterior: nuevos sujetos obligados</a:t>
            </a:r>
          </a:p>
          <a:p>
            <a:pPr marL="342900" indent="-342900" algn="just">
              <a:spcBef>
                <a:spcPct val="20000"/>
              </a:spcBef>
              <a:buClr>
                <a:srgbClr val="FF0000"/>
              </a:buClr>
              <a:buFont typeface="Wingdings" pitchFamily="1" charset="2"/>
              <a:buChar char="q"/>
            </a:pPr>
            <a:r>
              <a:rPr lang="es-MX" sz="2400" dirty="0" err="1">
                <a:latin typeface="Calibri" pitchFamily="1" charset="0"/>
              </a:rPr>
              <a:t>Coadyuvancia</a:t>
            </a:r>
            <a:r>
              <a:rPr lang="es-MX" sz="2400" dirty="0">
                <a:latin typeface="Calibri" pitchFamily="1" charset="0"/>
              </a:rPr>
              <a:t> IFAI-SE</a:t>
            </a:r>
          </a:p>
          <a:p>
            <a:pPr marL="342900" indent="-342900" algn="just">
              <a:spcBef>
                <a:spcPct val="20000"/>
              </a:spcBef>
              <a:buClr>
                <a:srgbClr val="FF0000"/>
              </a:buClr>
              <a:buFont typeface="Wingdings" pitchFamily="1" charset="2"/>
              <a:buChar char="q"/>
            </a:pPr>
            <a:r>
              <a:rPr lang="es-MX" sz="2400" dirty="0">
                <a:latin typeface="Calibri" pitchFamily="1" charset="0"/>
              </a:rPr>
              <a:t>Asimetr</a:t>
            </a:r>
            <a:r>
              <a:rPr lang="es-MX" altLang="ja-JP" sz="2400" dirty="0">
                <a:latin typeface="Arial"/>
              </a:rPr>
              <a:t>í</a:t>
            </a:r>
            <a:r>
              <a:rPr lang="es-MX" altLang="ja-JP" sz="2400" dirty="0">
                <a:latin typeface="Calibri" pitchFamily="1" charset="0"/>
              </a:rPr>
              <a:t>as en la </a:t>
            </a:r>
            <a:r>
              <a:rPr lang="es-MX" altLang="ja-JP" sz="2400" dirty="0" smtClean="0">
                <a:latin typeface="Calibri" pitchFamily="1" charset="0"/>
              </a:rPr>
              <a:t>implementación</a:t>
            </a:r>
            <a:endParaRPr lang="es-MX" altLang="ja-JP" sz="2400" dirty="0">
              <a:latin typeface="Calibri" pitchFamily="1" charset="0"/>
            </a:endParaRPr>
          </a:p>
          <a:p>
            <a:pPr marL="342900" indent="-342900" algn="just">
              <a:spcBef>
                <a:spcPct val="20000"/>
              </a:spcBef>
              <a:buClr>
                <a:srgbClr val="FF0000"/>
              </a:buClr>
              <a:buFont typeface="Wingdings" pitchFamily="1" charset="2"/>
              <a:buChar char="q"/>
            </a:pPr>
            <a:r>
              <a:rPr lang="es-MX" altLang="ja-JP" sz="2400" dirty="0">
                <a:latin typeface="Calibri" pitchFamily="1" charset="0"/>
              </a:rPr>
              <a:t>Juicios de nulidad: TFJFA</a:t>
            </a:r>
          </a:p>
          <a:p>
            <a:pPr marL="342900" indent="-342900" algn="just">
              <a:spcBef>
                <a:spcPct val="20000"/>
              </a:spcBef>
              <a:buClr>
                <a:srgbClr val="FF0000"/>
              </a:buClr>
              <a:buFont typeface="Wingdings" pitchFamily="1" charset="2"/>
              <a:buChar char="q"/>
            </a:pPr>
            <a:r>
              <a:rPr lang="es-MX" altLang="ja-JP" sz="2400" dirty="0">
                <a:latin typeface="Calibri" pitchFamily="1" charset="0"/>
              </a:rPr>
              <a:t>Autorregulaci</a:t>
            </a:r>
            <a:r>
              <a:rPr lang="es-MX" altLang="ja-JP" sz="2400" dirty="0">
                <a:latin typeface="Arial"/>
              </a:rPr>
              <a:t>ó</a:t>
            </a:r>
            <a:r>
              <a:rPr lang="es-MX" altLang="ja-JP" sz="2400" dirty="0">
                <a:latin typeface="Calibri" pitchFamily="1" charset="0"/>
              </a:rPr>
              <a:t>n con sistemas de medici</a:t>
            </a:r>
            <a:r>
              <a:rPr lang="es-MX" altLang="ja-JP" sz="2400" dirty="0">
                <a:latin typeface="Arial"/>
              </a:rPr>
              <a:t>ó</a:t>
            </a:r>
            <a:r>
              <a:rPr lang="es-MX" altLang="ja-JP" sz="2400" dirty="0">
                <a:latin typeface="Calibri" pitchFamily="1" charset="0"/>
              </a:rPr>
              <a:t>n sobre su eficacia</a:t>
            </a:r>
            <a:endParaRPr lang="es-MX" sz="24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1" charset="0"/>
            </a:endParaRPr>
          </a:p>
        </p:txBody>
      </p:sp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482600" y="609600"/>
            <a:ext cx="8178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3600" b="1">
                <a:latin typeface="Calibri" pitchFamily="1" charset="0"/>
              </a:rPr>
              <a:t>Ingenier</a:t>
            </a:r>
            <a:r>
              <a:rPr lang="es-ES_tradnl" altLang="ja-JP" sz="3600" b="1">
                <a:latin typeface="Calibri" pitchFamily="1" charset="0"/>
              </a:rPr>
              <a:t>ía</a:t>
            </a:r>
            <a:r>
              <a:rPr lang="es-ES_tradnl" sz="3600" b="1">
                <a:latin typeface="Calibri" pitchFamily="1" charset="0"/>
              </a:rPr>
              <a:t> institucional para un nuevo derecho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1765300" y="744538"/>
            <a:ext cx="5549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3600" b="1">
                <a:latin typeface="Calibri" pitchFamily="1" charset="0"/>
              </a:rPr>
              <a:t>Los l</a:t>
            </a:r>
            <a:r>
              <a:rPr lang="es-ES_tradnl" altLang="ja-JP" sz="3600" b="1">
                <a:latin typeface="Calibri" pitchFamily="1" charset="0"/>
              </a:rPr>
              <a:t>ímites y las excepciones</a:t>
            </a:r>
            <a:endParaRPr lang="es-ES_tradnl" sz="3600" b="1">
              <a:latin typeface="Calibri" pitchFamily="1" charset="0"/>
            </a:endParaRPr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784225" y="2138363"/>
            <a:ext cx="7597775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2100" indent="-292100" algn="just">
              <a:spcBef>
                <a:spcPct val="50000"/>
              </a:spcBef>
              <a:buClr>
                <a:srgbClr val="FF0000"/>
              </a:buClr>
              <a:buFont typeface="Wingdings" pitchFamily="1" charset="2"/>
              <a:buChar char="q"/>
            </a:pPr>
            <a:r>
              <a:rPr lang="es-ES_tradnl" sz="2400" dirty="0">
                <a:latin typeface="Calibri" pitchFamily="1" charset="0"/>
              </a:rPr>
              <a:t>Libertad de expresi</a:t>
            </a:r>
            <a:r>
              <a:rPr lang="es-ES_tradnl" altLang="ja-JP" sz="2400" dirty="0">
                <a:latin typeface="Calibri" pitchFamily="1" charset="0"/>
              </a:rPr>
              <a:t>ón</a:t>
            </a:r>
          </a:p>
          <a:p>
            <a:pPr marL="292100" indent="-292100" algn="just">
              <a:spcBef>
                <a:spcPct val="50000"/>
              </a:spcBef>
              <a:buClr>
                <a:srgbClr val="FF0000"/>
              </a:buClr>
              <a:buFont typeface="Wingdings" pitchFamily="1" charset="2"/>
              <a:buChar char="q"/>
            </a:pPr>
            <a:r>
              <a:rPr lang="es-ES_tradnl" altLang="ja-JP" sz="2400" dirty="0">
                <a:latin typeface="Calibri" pitchFamily="1" charset="0"/>
              </a:rPr>
              <a:t>Libertad sindical</a:t>
            </a:r>
          </a:p>
          <a:p>
            <a:pPr marL="292100" indent="-292100" algn="just">
              <a:spcBef>
                <a:spcPct val="50000"/>
              </a:spcBef>
              <a:buClr>
                <a:srgbClr val="FF0000"/>
              </a:buClr>
              <a:buFont typeface="Wingdings" pitchFamily="1" charset="2"/>
              <a:buChar char="q"/>
            </a:pPr>
            <a:r>
              <a:rPr lang="es-ES" sz="2400" dirty="0">
                <a:latin typeface="Calibri" pitchFamily="1" charset="0"/>
              </a:rPr>
              <a:t>Las Sociedades de Información Crediticia (Ley para Regular las SIC)</a:t>
            </a:r>
            <a:endParaRPr lang="es-MX" sz="2400" dirty="0">
              <a:latin typeface="Calibri" pitchFamily="1" charset="0"/>
            </a:endParaRPr>
          </a:p>
          <a:p>
            <a:pPr marL="292100" indent="-292100" algn="just">
              <a:spcBef>
                <a:spcPct val="50000"/>
              </a:spcBef>
              <a:buClr>
                <a:srgbClr val="FF0000"/>
              </a:buClr>
              <a:buFont typeface="Wingdings" pitchFamily="1" charset="2"/>
              <a:buChar char="q"/>
            </a:pPr>
            <a:r>
              <a:rPr lang="es-MX" sz="2400" dirty="0">
                <a:latin typeface="Calibri" pitchFamily="1" charset="0"/>
              </a:rPr>
              <a:t>Las personas que recolectan y almacenan datos personales para uso exclusivamente personal o doméstico.</a:t>
            </a:r>
            <a:endParaRPr lang="es-ES_tradnl" sz="2400" dirty="0">
              <a:latin typeface="Calibri" pitchFamily="1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3305175" y="762000"/>
            <a:ext cx="2562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3600" b="1">
                <a:latin typeface="Calibri" pitchFamily="1" charset="0"/>
              </a:rPr>
              <a:t>Perspectivas</a:t>
            </a:r>
          </a:p>
        </p:txBody>
      </p:sp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669459" y="1857926"/>
            <a:ext cx="783163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81000" indent="-381000" algn="just">
              <a:buClr>
                <a:srgbClr val="FF0000"/>
              </a:buClr>
              <a:buFont typeface="Wingdings" pitchFamily="1" charset="2"/>
              <a:buChar char="q"/>
            </a:pPr>
            <a:r>
              <a:rPr lang="es-ES_tradnl" sz="2400" dirty="0">
                <a:latin typeface="Calibri" pitchFamily="1" charset="0"/>
              </a:rPr>
              <a:t>Nuevas libertades, nuevos derechos y nuevas obligaciones</a:t>
            </a:r>
          </a:p>
          <a:p>
            <a:pPr marL="381000" indent="-381000" algn="just">
              <a:buClr>
                <a:srgbClr val="FF0000"/>
              </a:buClr>
              <a:buFont typeface="Wingdings" pitchFamily="1" charset="2"/>
              <a:buChar char="q"/>
            </a:pPr>
            <a:endParaRPr lang="es-ES_tradnl" sz="2400" dirty="0">
              <a:latin typeface="Calibri" pitchFamily="1" charset="0"/>
            </a:endParaRPr>
          </a:p>
          <a:p>
            <a:pPr marL="381000" indent="-381000" algn="just">
              <a:buClr>
                <a:srgbClr val="FF0000"/>
              </a:buClr>
              <a:buFont typeface="Wingdings" pitchFamily="1" charset="2"/>
              <a:buChar char="q"/>
            </a:pPr>
            <a:r>
              <a:rPr lang="es-ES_tradnl" sz="2400" dirty="0">
                <a:latin typeface="Calibri" pitchFamily="1" charset="0"/>
              </a:rPr>
              <a:t>El individuo como eje de la acci</a:t>
            </a:r>
            <a:r>
              <a:rPr lang="es-ES_tradnl" altLang="ja-JP" sz="2400" dirty="0">
                <a:latin typeface="Calibri" pitchFamily="1" charset="0"/>
              </a:rPr>
              <a:t>ón del Estado</a:t>
            </a:r>
          </a:p>
          <a:p>
            <a:pPr marL="381000" indent="-381000" algn="just">
              <a:buClr>
                <a:srgbClr val="FF0000"/>
              </a:buClr>
              <a:buFont typeface="Wingdings" pitchFamily="1" charset="2"/>
              <a:buChar char="q"/>
            </a:pPr>
            <a:endParaRPr lang="es-ES_tradnl" sz="2400" dirty="0">
              <a:latin typeface="Calibri" pitchFamily="1" charset="0"/>
            </a:endParaRPr>
          </a:p>
          <a:p>
            <a:pPr marL="381000" indent="-381000" algn="just">
              <a:buClr>
                <a:srgbClr val="FF0000"/>
              </a:buClr>
              <a:buFont typeface="Wingdings" pitchFamily="1" charset="2"/>
              <a:buChar char="q"/>
            </a:pPr>
            <a:r>
              <a:rPr lang="es-ES_tradnl" sz="2400" dirty="0">
                <a:latin typeface="Calibri" pitchFamily="1" charset="0"/>
              </a:rPr>
              <a:t>Ejercicio de una facultad regulatoria del Estado</a:t>
            </a:r>
          </a:p>
          <a:p>
            <a:pPr marL="381000" indent="-381000" algn="just">
              <a:buClr>
                <a:srgbClr val="FF0000"/>
              </a:buClr>
            </a:pPr>
            <a:endParaRPr lang="es-ES_tradnl" sz="2400" dirty="0">
              <a:latin typeface="Calibri" pitchFamily="1" charset="0"/>
            </a:endParaRPr>
          </a:p>
          <a:p>
            <a:pPr marL="381000" indent="-381000" algn="just">
              <a:buClr>
                <a:srgbClr val="FF0000"/>
              </a:buClr>
              <a:buFont typeface="Wingdings" pitchFamily="1" charset="2"/>
              <a:buChar char="q"/>
            </a:pPr>
            <a:r>
              <a:rPr lang="es-ES_tradnl" sz="2400" dirty="0">
                <a:latin typeface="Calibri" pitchFamily="1" charset="0"/>
              </a:rPr>
              <a:t>Vinculaci</a:t>
            </a:r>
            <a:r>
              <a:rPr lang="es-ES_tradnl" altLang="ja-JP" sz="2400" dirty="0">
                <a:latin typeface="Calibri" pitchFamily="1" charset="0"/>
              </a:rPr>
              <a:t>ón de los datos personales con otros derechos</a:t>
            </a:r>
          </a:p>
          <a:p>
            <a:pPr marL="381000" indent="-381000" algn="just">
              <a:buClr>
                <a:srgbClr val="FF0000"/>
              </a:buClr>
              <a:buFont typeface="Wingdings" pitchFamily="1" charset="2"/>
              <a:buChar char="q"/>
            </a:pPr>
            <a:endParaRPr lang="es-ES_tradnl" altLang="ja-JP" sz="2400" dirty="0">
              <a:latin typeface="Calibri" pitchFamily="1" charset="0"/>
            </a:endParaRPr>
          </a:p>
          <a:p>
            <a:pPr marL="381000" indent="-381000" algn="just">
              <a:buClr>
                <a:srgbClr val="FF0000"/>
              </a:buClr>
              <a:buFont typeface="Wingdings" pitchFamily="1" charset="2"/>
              <a:buChar char="q"/>
            </a:pPr>
            <a:r>
              <a:rPr lang="es-ES_tradnl" altLang="ja-JP" sz="2400" dirty="0">
                <a:latin typeface="Calibri" pitchFamily="1" charset="0"/>
              </a:rPr>
              <a:t>Autorregulación</a:t>
            </a:r>
            <a:endParaRPr lang="es-ES_tradnl" sz="2400" dirty="0">
              <a:latin typeface="Calibri" pitchFamily="1" charset="0"/>
            </a:endParaRPr>
          </a:p>
          <a:p>
            <a:pPr marL="381000" indent="-381000" algn="just">
              <a:buClr>
                <a:srgbClr val="FF0000"/>
              </a:buClr>
              <a:buFont typeface="Wingdings" pitchFamily="1" charset="2"/>
              <a:buChar char="q"/>
            </a:pPr>
            <a:endParaRPr lang="es-ES_tradnl" sz="2400" dirty="0">
              <a:latin typeface="Calibri" pitchFamily="1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sz="4400" b="1" smtClean="0"/>
              <a:t>Uso de TIC’s en México</a:t>
            </a:r>
            <a:endParaRPr lang="es-ES" sz="4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2 CuadroTexto"/>
          <p:cNvSpPr txBox="1">
            <a:spLocks noChangeArrowheads="1"/>
          </p:cNvSpPr>
          <p:nvPr/>
        </p:nvSpPr>
        <p:spPr bwMode="auto">
          <a:xfrm>
            <a:off x="4286250" y="6072188"/>
            <a:ext cx="4610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Calibri" pitchFamily="1" charset="0"/>
              </a:rPr>
              <a:t>(*) Fuente: INEGI. Datos de 2003 no disponibles</a:t>
            </a:r>
            <a:endParaRPr lang="es-ES">
              <a:latin typeface="Calibri" pitchFamily="1" charset="0"/>
            </a:endParaRPr>
          </a:p>
        </p:txBody>
      </p:sp>
      <p:sp>
        <p:nvSpPr>
          <p:cNvPr id="52227" name="3 CuadroTexto"/>
          <p:cNvSpPr txBox="1">
            <a:spLocks noChangeArrowheads="1"/>
          </p:cNvSpPr>
          <p:nvPr/>
        </p:nvSpPr>
        <p:spPr bwMode="auto">
          <a:xfrm>
            <a:off x="1808163" y="1000125"/>
            <a:ext cx="5502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3600" b="1">
                <a:latin typeface="Calibri" pitchFamily="1" charset="0"/>
              </a:rPr>
              <a:t>Usuarios de TIC´s en México</a:t>
            </a:r>
            <a:endParaRPr lang="es-ES" sz="3600" b="1">
              <a:latin typeface="Calibri" pitchFamily="1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571500" y="2286000"/>
          <a:ext cx="8001054" cy="3352800"/>
        </p:xfrm>
        <a:graphic>
          <a:graphicData uri="http://schemas.openxmlformats.org/drawingml/2006/table">
            <a:tbl>
              <a:tblPr/>
              <a:tblGrid>
                <a:gridCol w="1143007"/>
                <a:gridCol w="2571768"/>
                <a:gridCol w="785818"/>
                <a:gridCol w="2571768"/>
                <a:gridCol w="928693"/>
              </a:tblGrid>
              <a:tr h="16192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MX" sz="2000" b="1" i="0" u="none" strike="noStrike" dirty="0" smtClean="0">
                          <a:latin typeface="Arial"/>
                        </a:rPr>
                        <a:t>Año</a:t>
                      </a:r>
                      <a:endParaRPr lang="es-ES" sz="20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latin typeface="Arial"/>
                        </a:rPr>
                        <a:t>Computadora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latin typeface="Arial"/>
                        </a:rPr>
                        <a:t>Internet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1925">
                <a:tc vMerge="1">
                  <a:txBody>
                    <a:bodyPr/>
                    <a:lstStyle/>
                    <a:p>
                      <a:pPr algn="ctr" fontAlgn="b"/>
                      <a:endParaRPr lang="es-ES" sz="20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>
                          <a:latin typeface="Arial"/>
                        </a:rPr>
                        <a:t>Absoluto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latin typeface="Arial"/>
                        </a:rPr>
                        <a:t>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latin typeface="Arial"/>
                        </a:rPr>
                        <a:t>Absoluto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latin typeface="Arial"/>
                        </a:rPr>
                        <a:t>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latin typeface="Arial"/>
                        </a:rPr>
                        <a:t>2001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latin typeface="Arial"/>
                        </a:rPr>
                        <a:t>14,931,364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latin typeface="Arial"/>
                        </a:rPr>
                        <a:t>16.7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latin typeface="Arial"/>
                        </a:rPr>
                        <a:t>7,097,172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latin typeface="Arial"/>
                        </a:rPr>
                        <a:t>2002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latin typeface="Arial"/>
                        </a:rPr>
                        <a:t>19,970,852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latin typeface="Arial"/>
                        </a:rPr>
                        <a:t>22.1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latin typeface="Arial"/>
                        </a:rPr>
                        <a:t>10,718,133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latin typeface="Arial"/>
                        </a:rPr>
                        <a:t>11.9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latin typeface="Arial"/>
                        </a:rPr>
                        <a:t>2004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latin typeface="Arial"/>
                        </a:rPr>
                        <a:t>22,667,750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latin typeface="Arial"/>
                        </a:rPr>
                        <a:t>12,835,946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latin typeface="Arial"/>
                        </a:rPr>
                        <a:t>14.1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latin typeface="Arial"/>
                        </a:rPr>
                        <a:t>2005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latin typeface="Arial"/>
                        </a:rPr>
                        <a:t>26,373,695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latin typeface="Arial"/>
                        </a:rPr>
                        <a:t>28.7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latin typeface="Arial"/>
                        </a:rPr>
                        <a:t>16,364,130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latin typeface="Arial"/>
                        </a:rPr>
                        <a:t>17.8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latin typeface="Arial"/>
                        </a:rPr>
                        <a:t>2006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latin typeface="Arial"/>
                        </a:rPr>
                        <a:t>28,313,816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latin typeface="Arial"/>
                        </a:rPr>
                        <a:t>30.6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latin typeface="Arial"/>
                        </a:rPr>
                        <a:t>18,517,066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latin typeface="Arial"/>
                        </a:rPr>
                        <a:t>2007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latin typeface="Arial"/>
                        </a:rPr>
                        <a:t>30,550,748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latin typeface="Arial"/>
                        </a:rPr>
                        <a:t>32.6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latin typeface="Arial"/>
                        </a:rPr>
                        <a:t>20,848,040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latin typeface="Arial"/>
                        </a:rPr>
                        <a:t>22.2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latin typeface="Arial"/>
                        </a:rPr>
                        <a:t>2008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latin typeface="Arial"/>
                        </a:rPr>
                        <a:t>31,953,523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latin typeface="Arial"/>
                        </a:rPr>
                        <a:t>33.7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latin typeface="Arial"/>
                        </a:rPr>
                        <a:t>22,339,790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latin typeface="Arial"/>
                        </a:rPr>
                        <a:t>23.6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latin typeface="Arial"/>
                        </a:rPr>
                        <a:t>2009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latin typeface="Arial"/>
                        </a:rPr>
                        <a:t>34,735,349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latin typeface="Arial"/>
                        </a:rPr>
                        <a:t>36.2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latin typeface="Arial"/>
                        </a:rPr>
                        <a:t>27,206,174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latin typeface="Arial"/>
                        </a:rPr>
                        <a:t>28.3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0" i="0" u="none" strike="noStrike" dirty="0" smtClean="0">
                          <a:latin typeface="Arial"/>
                        </a:rPr>
                        <a:t>2010</a:t>
                      </a:r>
                      <a:endParaRPr lang="es-ES" sz="2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0" i="0" u="none" strike="noStrike" dirty="0" smtClean="0">
                          <a:latin typeface="Arial"/>
                        </a:rPr>
                        <a:t>38,862,930</a:t>
                      </a:r>
                      <a:endParaRPr lang="es-ES" sz="2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0" i="0" u="none" strike="noStrike" dirty="0" smtClean="0">
                          <a:latin typeface="Arial"/>
                        </a:rPr>
                        <a:t>40.1</a:t>
                      </a:r>
                      <a:endParaRPr lang="es-ES" sz="2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0" i="0" u="none" strike="noStrike" dirty="0" smtClean="0">
                          <a:latin typeface="Arial"/>
                        </a:rPr>
                        <a:t>32,807,240</a:t>
                      </a:r>
                      <a:endParaRPr lang="es-ES" sz="2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0" i="0" u="none" strike="noStrike" dirty="0" smtClean="0">
                          <a:latin typeface="Arial"/>
                        </a:rPr>
                        <a:t>33.8</a:t>
                      </a:r>
                      <a:endParaRPr lang="es-ES" sz="2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285750" y="2236788"/>
          <a:ext cx="8572562" cy="3573799"/>
        </p:xfrm>
        <a:graphic>
          <a:graphicData uri="http://schemas.openxmlformats.org/drawingml/2006/table">
            <a:tbl>
              <a:tblPr/>
              <a:tblGrid>
                <a:gridCol w="3182238"/>
                <a:gridCol w="779324"/>
                <a:gridCol w="779324"/>
                <a:gridCol w="779324"/>
                <a:gridCol w="714380"/>
                <a:gridCol w="779324"/>
                <a:gridCol w="779324"/>
                <a:gridCol w="779324"/>
              </a:tblGrid>
              <a:tr h="3705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i="0" u="none" strike="noStrike" dirty="0" smtClean="0">
                          <a:latin typeface="Arial"/>
                        </a:rPr>
                        <a:t>Rubro</a:t>
                      </a:r>
                      <a:endParaRPr lang="es-ES" sz="20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2004</a:t>
                      </a:r>
                      <a:endParaRPr lang="es-ES" sz="2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2005</a:t>
                      </a:r>
                      <a:endParaRPr lang="es-ES" sz="2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2006</a:t>
                      </a:r>
                      <a:endParaRPr lang="es-ES" sz="2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2007</a:t>
                      </a:r>
                      <a:endParaRPr lang="es-ES" sz="2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2008</a:t>
                      </a:r>
                      <a:endParaRPr lang="es-ES" sz="2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2009</a:t>
                      </a:r>
                      <a:endParaRPr lang="es-ES" sz="2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2010</a:t>
                      </a:r>
                      <a:endParaRPr lang="es-ES" sz="2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525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latin typeface="Arial"/>
                        </a:rPr>
                        <a:t>Con computadora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18.6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20.6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22.1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25.7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26.8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29.8</a:t>
                      </a:r>
                      <a:endParaRPr lang="es-ES" sz="2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525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latin typeface="Arial"/>
                        </a:rPr>
                        <a:t>Con Internet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8.7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10.1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13.5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18.4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22.2</a:t>
                      </a:r>
                      <a:endParaRPr lang="es-ES" sz="2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525">
                <a:tc gridSpan="8">
                  <a:txBody>
                    <a:bodyPr/>
                    <a:lstStyle/>
                    <a:p>
                      <a:pPr algn="l" fontAlgn="b"/>
                      <a:r>
                        <a:rPr lang="es-ES" sz="2000" b="1" i="0" u="none" strike="noStrike" dirty="0">
                          <a:latin typeface="Arial"/>
                        </a:rPr>
                        <a:t>Sin </a:t>
                      </a:r>
                      <a:r>
                        <a:rPr lang="es-ES" sz="2000" b="1" i="0" u="none" strike="noStrike" dirty="0" smtClean="0">
                          <a:latin typeface="Arial"/>
                        </a:rPr>
                        <a:t>internet, las razones más frecuentes para carecer del servicio:</a:t>
                      </a:r>
                      <a:endParaRPr lang="es-ES" sz="20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20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525">
                <a:tc>
                  <a:txBody>
                    <a:bodyPr/>
                    <a:lstStyle/>
                    <a:p>
                      <a:pPr algn="l" fontAlgn="t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Falta de recursos económicos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49.3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49.2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42.3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46.9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53.7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54.1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59.5</a:t>
                      </a:r>
                      <a:endParaRPr lang="es-ES" sz="2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525">
                <a:tc>
                  <a:txBody>
                    <a:bodyPr/>
                    <a:lstStyle/>
                    <a:p>
                      <a:pPr algn="l" fontAlgn="t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 saben usarlo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NA</a:t>
                      </a:r>
                      <a:endParaRPr lang="es-ES" sz="2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2.6</a:t>
                      </a:r>
                      <a:endParaRPr lang="es-ES" sz="2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525">
                <a:tc>
                  <a:txBody>
                    <a:bodyPr/>
                    <a:lstStyle/>
                    <a:p>
                      <a:pPr algn="l" fontAlgn="t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 lo necesitan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27.5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30.4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28.8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24.3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19.3</a:t>
                      </a:r>
                      <a:endParaRPr lang="es-ES" sz="2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049">
                <a:tc>
                  <a:txBody>
                    <a:bodyPr/>
                    <a:lstStyle/>
                    <a:p>
                      <a:pPr algn="l" fontAlgn="t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 les interesa o desconocen su utilidad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29.5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5.1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4.7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5.5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2.7</a:t>
                      </a:r>
                      <a:endParaRPr lang="es-ES" sz="2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3324" name="2 CuadroTexto"/>
          <p:cNvSpPr txBox="1">
            <a:spLocks noChangeArrowheads="1"/>
          </p:cNvSpPr>
          <p:nvPr/>
        </p:nvSpPr>
        <p:spPr bwMode="auto">
          <a:xfrm>
            <a:off x="665163" y="928688"/>
            <a:ext cx="7796212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sz="3600" b="1">
                <a:latin typeface="Calibri" pitchFamily="1" charset="0"/>
              </a:rPr>
              <a:t>Acceso a Internet en hogares mexicanos</a:t>
            </a:r>
          </a:p>
          <a:p>
            <a:pPr algn="ctr"/>
            <a:r>
              <a:rPr lang="es-MX" sz="2800" b="1">
                <a:latin typeface="Calibri" pitchFamily="1" charset="0"/>
              </a:rPr>
              <a:t>(porcentajes)</a:t>
            </a:r>
            <a:endParaRPr lang="es-ES" sz="2800" b="1">
              <a:latin typeface="Calibri" pitchFamily="1" charset="0"/>
            </a:endParaRPr>
          </a:p>
        </p:txBody>
      </p:sp>
      <p:sp>
        <p:nvSpPr>
          <p:cNvPr id="53325" name="3 CuadroTexto"/>
          <p:cNvSpPr txBox="1">
            <a:spLocks noChangeArrowheads="1"/>
          </p:cNvSpPr>
          <p:nvPr/>
        </p:nvSpPr>
        <p:spPr bwMode="auto">
          <a:xfrm>
            <a:off x="5857875" y="6000750"/>
            <a:ext cx="3141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Calibri" pitchFamily="1" charset="0"/>
              </a:rPr>
              <a:t>Elaboración con datos del INEGI</a:t>
            </a:r>
            <a:endParaRPr lang="es-ES">
              <a:latin typeface="Calibri" pitchFamily="1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42910" y="2424066"/>
            <a:ext cx="77867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es-MX" sz="2000" dirty="0" smtClean="0"/>
              <a:t>Difusión de derechos para su ejercicio (construcción de ciudadanía) y de nociones clave: autodeterminación informativa, datos sensibles, seguridad, responsabilidad y consecuencias en el uso de Internet, etc.</a:t>
            </a:r>
          </a:p>
          <a:p>
            <a:pPr marL="266700" indent="-266700" algn="just">
              <a:buClr>
                <a:srgbClr val="FF0000"/>
              </a:buClr>
              <a:buFont typeface="Wingdings" pitchFamily="2" charset="2"/>
              <a:buChar char="q"/>
            </a:pPr>
            <a:endParaRPr lang="es-MX" sz="2000" dirty="0" smtClean="0"/>
          </a:p>
          <a:p>
            <a:pPr marL="266700" indent="-266700"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es-MX" sz="2000" dirty="0" smtClean="0"/>
              <a:t>Uso extensivo y responsable de </a:t>
            </a:r>
            <a:r>
              <a:rPr lang="es-MX" sz="2000" dirty="0" err="1" smtClean="0"/>
              <a:t>TIC’s</a:t>
            </a:r>
            <a:endParaRPr lang="es-MX" sz="2000" dirty="0" smtClean="0"/>
          </a:p>
          <a:p>
            <a:pPr marL="266700" indent="-266700" algn="just">
              <a:buClr>
                <a:srgbClr val="FF0000"/>
              </a:buClr>
              <a:buFont typeface="Wingdings" pitchFamily="2" charset="2"/>
              <a:buChar char="q"/>
            </a:pPr>
            <a:endParaRPr lang="es-MX" sz="2000" dirty="0" smtClean="0"/>
          </a:p>
          <a:p>
            <a:pPr marL="266700" indent="-266700"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es-MX" sz="2000" dirty="0" smtClean="0"/>
              <a:t>Protección de bases de datos</a:t>
            </a:r>
          </a:p>
          <a:p>
            <a:pPr marL="266700" indent="-266700" algn="just">
              <a:buClr>
                <a:srgbClr val="FF0000"/>
              </a:buClr>
            </a:pPr>
            <a:endParaRPr lang="es-MX" sz="2000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815893" y="857232"/>
            <a:ext cx="7542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latin typeface="+mj-lt"/>
              </a:rPr>
              <a:t>Retos para las instituciones educativas</a:t>
            </a:r>
            <a:endParaRPr lang="es-ES" sz="3600" b="1" dirty="0">
              <a:latin typeface="+mj-l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ext Box 3"/>
          <p:cNvSpPr txBox="1">
            <a:spLocks noChangeArrowheads="1"/>
          </p:cNvSpPr>
          <p:nvPr/>
        </p:nvSpPr>
        <p:spPr bwMode="auto">
          <a:xfrm>
            <a:off x="4038600" y="1306513"/>
            <a:ext cx="489108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MX" sz="1600" dirty="0">
                <a:hlinkClick r:id="rId3"/>
              </a:rPr>
              <a:t>www.ifai.org.mx</a:t>
            </a:r>
            <a:endParaRPr lang="es-MX" sz="1600" dirty="0"/>
          </a:p>
          <a:p>
            <a:pPr algn="r">
              <a:spcBef>
                <a:spcPct val="50000"/>
              </a:spcBef>
            </a:pPr>
            <a:r>
              <a:rPr lang="es-MX" sz="1600" dirty="0">
                <a:hlinkClick r:id="rId4"/>
              </a:rPr>
              <a:t>www.infomex.org.mx</a:t>
            </a:r>
            <a:endParaRPr lang="es-MX" sz="1600" dirty="0"/>
          </a:p>
          <a:p>
            <a:pPr algn="r">
              <a:spcBef>
                <a:spcPct val="50000"/>
              </a:spcBef>
            </a:pPr>
            <a:r>
              <a:rPr lang="es-MX" sz="1600" dirty="0">
                <a:hlinkClick r:id="rId5"/>
              </a:rPr>
              <a:t>http://www.portaltransparencia.gob.mx/</a:t>
            </a:r>
            <a:endParaRPr lang="es-MX" sz="1600" dirty="0"/>
          </a:p>
          <a:p>
            <a:pPr algn="r">
              <a:spcBef>
                <a:spcPct val="50000"/>
              </a:spcBef>
            </a:pPr>
            <a:r>
              <a:rPr lang="es-MX" sz="1600" dirty="0">
                <a:hlinkClick r:id="rId6"/>
              </a:rPr>
              <a:t>http://buscador.ifai.org.mx/</a:t>
            </a:r>
            <a:endParaRPr lang="es-MX" sz="1600" dirty="0"/>
          </a:p>
          <a:p>
            <a:pPr algn="r">
              <a:spcBef>
                <a:spcPct val="50000"/>
              </a:spcBef>
            </a:pPr>
            <a:endParaRPr lang="es-MX" sz="1600" dirty="0"/>
          </a:p>
          <a:p>
            <a:pPr algn="r">
              <a:spcBef>
                <a:spcPct val="50000"/>
              </a:spcBef>
            </a:pPr>
            <a:r>
              <a:rPr lang="es-MX" sz="1600" dirty="0"/>
              <a:t>01800 TEL IFAI</a:t>
            </a:r>
          </a:p>
          <a:p>
            <a:pPr algn="r"/>
            <a:r>
              <a:rPr lang="es-MX" sz="1600" dirty="0"/>
              <a:t>01800 835 4324</a:t>
            </a:r>
          </a:p>
          <a:p>
            <a:pPr algn="r"/>
            <a:r>
              <a:rPr lang="es-MX" sz="1600" dirty="0"/>
              <a:t>(asesoría gratuita)</a:t>
            </a:r>
          </a:p>
          <a:p>
            <a:pPr algn="r"/>
            <a:endParaRPr lang="es-MX" sz="1600" dirty="0"/>
          </a:p>
          <a:p>
            <a:pPr algn="r"/>
            <a:endParaRPr lang="es-MX" sz="1600" dirty="0"/>
          </a:p>
          <a:p>
            <a:pPr algn="r">
              <a:spcBef>
                <a:spcPct val="50000"/>
              </a:spcBef>
            </a:pPr>
            <a:r>
              <a:rPr lang="es-MX" sz="1600" dirty="0"/>
              <a:t>Instituto Federal de Acceso a la Información </a:t>
            </a:r>
            <a:r>
              <a:rPr lang="es-MX" sz="1600" dirty="0" smtClean="0"/>
              <a:t>y Protección de Datos</a:t>
            </a:r>
            <a:endParaRPr lang="es-MX" sz="1600" dirty="0"/>
          </a:p>
          <a:p>
            <a:pPr algn="r">
              <a:spcBef>
                <a:spcPct val="50000"/>
              </a:spcBef>
            </a:pPr>
            <a:endParaRPr lang="es-ES" sz="1600" dirty="0"/>
          </a:p>
        </p:txBody>
      </p:sp>
      <p:pic>
        <p:nvPicPr>
          <p:cNvPr id="4" name="3 Imagen" descr="Copia de logo IFAI baj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034" y="1500174"/>
            <a:ext cx="1857388" cy="38906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143000"/>
          </a:xfrm>
        </p:spPr>
        <p:txBody>
          <a:bodyPr/>
          <a:lstStyle/>
          <a:p>
            <a:r>
              <a:rPr lang="es-MX" smtClean="0"/>
              <a:t>La autodeterminación informativa</a:t>
            </a:r>
            <a:endParaRPr lang="es-ES" smtClean="0"/>
          </a:p>
        </p:txBody>
      </p:sp>
      <p:sp>
        <p:nvSpPr>
          <p:cNvPr id="17411" name="2 Marcador de contenido"/>
          <p:cNvSpPr>
            <a:spLocks noGrp="1"/>
          </p:cNvSpPr>
          <p:nvPr>
            <p:ph idx="1"/>
          </p:nvPr>
        </p:nvSpPr>
        <p:spPr>
          <a:xfrm>
            <a:off x="990600" y="1824038"/>
            <a:ext cx="7086600" cy="4500562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1" charset="2"/>
              <a:buChar char="q"/>
            </a:pPr>
            <a:r>
              <a:rPr lang="es-MX" dirty="0" smtClean="0"/>
              <a:t>Evolución del concepto de privacidad: de la no injerencia a la autodeterminación</a:t>
            </a:r>
          </a:p>
          <a:p>
            <a:pPr>
              <a:buClr>
                <a:srgbClr val="FF0000"/>
              </a:buClr>
              <a:buFont typeface="Wingdings" pitchFamily="1" charset="2"/>
              <a:buChar char="q"/>
            </a:pPr>
            <a:endParaRPr lang="es-MX" sz="1400" dirty="0" smtClean="0"/>
          </a:p>
          <a:p>
            <a:pPr>
              <a:buClr>
                <a:srgbClr val="FF0000"/>
              </a:buClr>
              <a:buFont typeface="Wingdings" pitchFamily="1" charset="2"/>
              <a:buChar char="q"/>
            </a:pPr>
            <a:r>
              <a:rPr lang="es-MX" dirty="0" smtClean="0"/>
              <a:t>Nueva exigencia internacional</a:t>
            </a:r>
          </a:p>
          <a:p>
            <a:pPr>
              <a:buClr>
                <a:srgbClr val="FF0000"/>
              </a:buClr>
              <a:buFont typeface="Arial" charset="0"/>
              <a:buNone/>
            </a:pPr>
            <a:endParaRPr lang="es-MX" sz="1400" dirty="0" smtClean="0"/>
          </a:p>
          <a:p>
            <a:pPr>
              <a:buClr>
                <a:srgbClr val="FF0000"/>
              </a:buClr>
              <a:buFont typeface="Wingdings" pitchFamily="1" charset="2"/>
              <a:buChar char="q"/>
            </a:pPr>
            <a:r>
              <a:rPr lang="es-MX" dirty="0" smtClean="0"/>
              <a:t>Control del individuo sobre sus datos</a:t>
            </a:r>
          </a:p>
          <a:p>
            <a:pPr>
              <a:buClr>
                <a:srgbClr val="FF0000"/>
              </a:buClr>
              <a:buFont typeface="Wingdings" pitchFamily="1" charset="2"/>
              <a:buChar char="q"/>
            </a:pPr>
            <a:endParaRPr lang="es-MX" sz="1400" dirty="0" smtClean="0"/>
          </a:p>
          <a:p>
            <a:pPr>
              <a:buClr>
                <a:srgbClr val="FF0000"/>
              </a:buClr>
              <a:buFont typeface="Wingdings" pitchFamily="1" charset="2"/>
              <a:buChar char="q"/>
            </a:pPr>
            <a:r>
              <a:rPr lang="es-MX" dirty="0" smtClean="0"/>
              <a:t>Los derechos ARCO:</a:t>
            </a:r>
          </a:p>
          <a:p>
            <a:pPr lvl="2">
              <a:buClr>
                <a:srgbClr val="FF0000"/>
              </a:buClr>
              <a:buFont typeface="Wingdings" pitchFamily="1" charset="2"/>
              <a:buNone/>
            </a:pPr>
            <a:endParaRPr lang="es-MX" dirty="0" smtClean="0"/>
          </a:p>
        </p:txBody>
      </p:sp>
      <p:graphicFrame>
        <p:nvGraphicFramePr>
          <p:cNvPr id="17426" name="Group 18"/>
          <p:cNvGraphicFramePr>
            <a:graphicFrameLocks noGrp="1"/>
          </p:cNvGraphicFramePr>
          <p:nvPr/>
        </p:nvGraphicFramePr>
        <p:xfrm>
          <a:off x="1981200" y="5049838"/>
          <a:ext cx="5181600" cy="896112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1" charset="2"/>
                        <a:buChar char="ü"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</a:rPr>
                        <a:t>Acceso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1" charset="2"/>
                        <a:buChar char="ü"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</a:rPr>
                        <a:t>Rectificaci</a:t>
                      </a:r>
                      <a:r>
                        <a:rPr kumimoji="0" lang="es-ES_tradnl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1" charset="-128"/>
                        </a:rPr>
                        <a:t>ó</a:t>
                      </a:r>
                      <a:r>
                        <a:rPr kumimoji="0" lang="es-ES_tradnl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  <a:ea typeface="ＭＳ Ｐゴシック" pitchFamily="1" charset="-128"/>
                        </a:rPr>
                        <a:t>n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1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1" charset="2"/>
                        <a:buChar char="ü"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</a:rPr>
                        <a:t>Cancelaci</a:t>
                      </a:r>
                      <a:r>
                        <a:rPr kumimoji="0" lang="es-ES_tradnl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1" charset="-128"/>
                        </a:rPr>
                        <a:t>ó</a:t>
                      </a:r>
                      <a:r>
                        <a:rPr kumimoji="0" lang="es-ES_tradnl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  <a:ea typeface="ＭＳ Ｐゴシック" pitchFamily="1" charset="-128"/>
                        </a:rPr>
                        <a:t>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1" charset="2"/>
                        <a:buChar char="ü"/>
                        <a:tabLst/>
                      </a:pPr>
                      <a:r>
                        <a:rPr kumimoji="0" lang="es-ES_tradnl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  <a:ea typeface="ＭＳ Ｐゴシック" pitchFamily="1" charset="-128"/>
                        </a:rPr>
                        <a:t>Oposici</a:t>
                      </a:r>
                      <a:r>
                        <a:rPr kumimoji="0" lang="es-ES_tradnl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1" charset="-128"/>
                        </a:rPr>
                        <a:t>ó</a:t>
                      </a:r>
                      <a:r>
                        <a:rPr kumimoji="0" lang="es-ES_tradnl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  <a:ea typeface="ＭＳ Ｐゴシック" pitchFamily="1" charset="-128"/>
                        </a:rPr>
                        <a:t>n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1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Artículo 16 constitucional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357158" y="2285992"/>
            <a:ext cx="85011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s-ES" b="1" dirty="0" smtClean="0"/>
              <a:t>Toda persona </a:t>
            </a:r>
            <a:r>
              <a:rPr lang="es-ES" dirty="0" smtClean="0"/>
              <a:t>tiene derecho a la protección de sus datos personales, al acceso, rectificación y cancelación de los mismos, así como a manifestar su oposición, en los términos que fije la ley, la cual establecerá los supuestos de excepción a los principios que rijan el tratamiento de datos, por razones de seguridad nacional, disposiciones de orden público, seguridad y salud públicas o para proteger los derechos de terceros. 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ES" dirty="0" smtClean="0"/>
          </a:p>
          <a:p>
            <a:pPr algn="r"/>
            <a:r>
              <a:rPr lang="es-ES" sz="1600" dirty="0" smtClean="0"/>
              <a:t>Publicado en el Diario Oficial de la Federación el 1 de junio de 2009</a:t>
            </a: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5804" y="785802"/>
            <a:ext cx="8229600" cy="1143000"/>
          </a:xfrm>
        </p:spPr>
        <p:txBody>
          <a:bodyPr/>
          <a:lstStyle/>
          <a:p>
            <a:r>
              <a:rPr lang="es-MX" dirty="0" smtClean="0"/>
              <a:t>Convención sobre los Derechos de los Niños (1989)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357158" y="2143116"/>
            <a:ext cx="85011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/>
              <a:t>Artículo 13. </a:t>
            </a:r>
            <a:r>
              <a:rPr lang="es-ES" dirty="0" smtClean="0"/>
              <a:t>El niño tendrá derecho a la libertad de expresión; ese derecho incluirá la </a:t>
            </a:r>
            <a:r>
              <a:rPr lang="es-ES" b="1" dirty="0" smtClean="0"/>
              <a:t>libertad de buscar, recibir y difundir informaciones e ideas</a:t>
            </a:r>
            <a:r>
              <a:rPr lang="es-ES" dirty="0" smtClean="0"/>
              <a:t> de todo tipo, sin consideración de fronteras, ya sea oralmente, por escrito o impresas, en forma artística o por cualquier otro medio elegido por el niño. </a:t>
            </a:r>
          </a:p>
          <a:p>
            <a:pPr marL="342900" indent="-342900" algn="just">
              <a:buAutoNum type="arabicPeriod"/>
            </a:pPr>
            <a:endParaRPr lang="es-MX" dirty="0" smtClean="0"/>
          </a:p>
          <a:p>
            <a:pPr algn="just"/>
            <a:r>
              <a:rPr lang="es-ES" b="1" dirty="0" smtClean="0"/>
              <a:t>Artículo 16. </a:t>
            </a:r>
            <a:r>
              <a:rPr lang="es-ES" dirty="0" smtClean="0"/>
              <a:t>Ningún niño será objeto de injerencias arbitrarias o ilegales en su </a:t>
            </a:r>
            <a:r>
              <a:rPr lang="es-ES" b="1" dirty="0" smtClean="0"/>
              <a:t>vida privada</a:t>
            </a:r>
            <a:r>
              <a:rPr lang="es-ES" dirty="0" smtClean="0"/>
              <a:t>, su familia, su domicilio o su correspondencia ni de ataques ilegales a su honra y a su reputación. </a:t>
            </a:r>
          </a:p>
          <a:p>
            <a:pPr algn="just"/>
            <a:endParaRPr lang="es-ES" dirty="0" smtClean="0"/>
          </a:p>
          <a:p>
            <a:pPr algn="just"/>
            <a:r>
              <a:rPr lang="es-ES" b="1" dirty="0" smtClean="0"/>
              <a:t>Artículo 17. </a:t>
            </a:r>
            <a:r>
              <a:rPr lang="es-ES" dirty="0" smtClean="0"/>
              <a:t>Los Estados Partes reconocen la importante función que desempeñan </a:t>
            </a:r>
            <a:r>
              <a:rPr lang="es-ES" b="1" dirty="0" smtClean="0"/>
              <a:t>los medios de comunicación</a:t>
            </a:r>
            <a:r>
              <a:rPr lang="es-ES" dirty="0" smtClean="0"/>
              <a:t> y velarán por que el niño tenga acceso a información y material procedentes de diversas fuentes nacionales e internacionales, en especial la información y el material que tengan por finalidad promover su bienestar social, espiritual y moral y su salud física y mental. </a:t>
            </a:r>
          </a:p>
          <a:p>
            <a:pPr marL="342900" indent="-342900" algn="just">
              <a:buAutoNum type="arabicPeriod"/>
            </a:pPr>
            <a:endParaRPr lang="es-ES" dirty="0" smtClean="0"/>
          </a:p>
          <a:p>
            <a:pPr algn="just"/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Memorándum de Montevideo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00034" y="2000240"/>
            <a:ext cx="8072495" cy="378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s-MX" dirty="0" smtClean="0"/>
              <a:t>Importancia de los responsables del proceso educativo (escuelas y familia) sobre el uso responsable y seguro de Internet y redes sociales</a:t>
            </a:r>
          </a:p>
          <a:p>
            <a:pPr marL="180975" indent="-180975"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q"/>
            </a:pPr>
            <a:endParaRPr lang="es-MX" dirty="0" smtClean="0"/>
          </a:p>
          <a:p>
            <a:pPr marL="180975" indent="-180975"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s-MX" dirty="0" smtClean="0"/>
              <a:t>Priorizar el interés de infantes y adolescentes y equilibrar las necesidades de protección con el ejercicio de derechos</a:t>
            </a:r>
          </a:p>
          <a:p>
            <a:pPr marL="180975" indent="-180975"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q"/>
            </a:pPr>
            <a:endParaRPr lang="es-MX" dirty="0" smtClean="0"/>
          </a:p>
          <a:p>
            <a:pPr marL="180975" indent="-180975"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s-MX" dirty="0" smtClean="0"/>
              <a:t>Los proveedores y beneficiarios de Internet son responsables para la solución de problemas derivados de su uso</a:t>
            </a:r>
          </a:p>
          <a:p>
            <a:pPr marL="180975" indent="-180975"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q"/>
            </a:pPr>
            <a:endParaRPr lang="es-MX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Memorándum de Montevideo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500034" y="2071678"/>
            <a:ext cx="82153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s-MX" dirty="0" smtClean="0"/>
              <a:t>3.9. “Es necesario </a:t>
            </a:r>
            <a:r>
              <a:rPr lang="es-MX" b="1" dirty="0" smtClean="0"/>
              <a:t>educar para la incertidumbre</a:t>
            </a:r>
            <a:r>
              <a:rPr lang="es-MX" dirty="0" smtClean="0"/>
              <a:t> sobre la veracidad de los contenidos y la validación de las fuentes de información</a:t>
            </a:r>
            <a:r>
              <a:rPr lang="es-MX" dirty="0" smtClean="0"/>
              <a:t>.”</a:t>
            </a:r>
          </a:p>
          <a:p>
            <a:pPr marL="180975" indent="-180975"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q"/>
            </a:pPr>
            <a:endParaRPr lang="es-MX" dirty="0" smtClean="0"/>
          </a:p>
          <a:p>
            <a:pPr marL="180975" indent="-180975"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s-MX" dirty="0" smtClean="0"/>
              <a:t>18. “Impulsar la </a:t>
            </a:r>
            <a:r>
              <a:rPr lang="es-MX" b="1" dirty="0" smtClean="0"/>
              <a:t>generación de conocimiento especializado con el fin de elaborar políticas públicas adecuadas</a:t>
            </a:r>
            <a:r>
              <a:rPr lang="es-MX" dirty="0" smtClean="0"/>
              <a:t>. En especial, en lo que se refiere a los comportamientos en línea de niñas, niños y adolescentes, se sugiere investigar acerca de los roles que estos juegan en la recepción, producción, almacenamiento y reproducción de contenidos ilegales, las medidas de protección que ellos mismos desarrollan, las motivaciones individuales y colectivas de dichos comportamientos…”</a:t>
            </a:r>
            <a:endParaRPr lang="es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2594</TotalTime>
  <Words>2528</Words>
  <Application>Microsoft Office PowerPoint</Application>
  <PresentationFormat>Presentación en pantalla (4:3)</PresentationFormat>
  <Paragraphs>445</Paragraphs>
  <Slides>47</Slides>
  <Notes>27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49" baseType="lpstr">
      <vt:lpstr>Tema de Office</vt:lpstr>
      <vt:lpstr>Imagen de mapa de bits</vt:lpstr>
      <vt:lpstr>Diapositiva 1</vt:lpstr>
      <vt:lpstr>Diapositiva 2</vt:lpstr>
      <vt:lpstr>Diapositiva 3</vt:lpstr>
      <vt:lpstr>Los datos personales</vt:lpstr>
      <vt:lpstr>La autodeterminación informativa</vt:lpstr>
      <vt:lpstr>Artículo 16 constitucional</vt:lpstr>
      <vt:lpstr>Convención sobre los Derechos de los Niños (1989)</vt:lpstr>
      <vt:lpstr>Memorándum de Montevideo</vt:lpstr>
      <vt:lpstr>Memorándum de Montevideo</vt:lpstr>
      <vt:lpstr>Niños y adolescentes como sujetos de derechos</vt:lpstr>
      <vt:lpstr>La protección de DP en las entidades federativas</vt:lpstr>
      <vt:lpstr>La protección de datos en el sector público a nivel federal</vt:lpstr>
      <vt:lpstr>Licitud</vt:lpstr>
      <vt:lpstr>Finalidad</vt:lpstr>
      <vt:lpstr>Proporcionalidad</vt:lpstr>
      <vt:lpstr>Calidad</vt:lpstr>
      <vt:lpstr> Información </vt:lpstr>
      <vt:lpstr> Información… </vt:lpstr>
      <vt:lpstr>Consentimiento</vt:lpstr>
      <vt:lpstr>Custodia y Cuidado Responsabilidad</vt:lpstr>
      <vt:lpstr>Solicitudes de acceso y de datos personales a nivel federal</vt:lpstr>
      <vt:lpstr>Crecimiento de solicitudes de datos personales vs. acceso a la información</vt:lpstr>
      <vt:lpstr>Diapositiva 23</vt:lpstr>
      <vt:lpstr>Objetivo de la LFPDPPP</vt:lpstr>
      <vt:lpstr>El tratamiento de datos personales</vt:lpstr>
      <vt:lpstr>Conceptos Básicos</vt:lpstr>
      <vt:lpstr>Instancias</vt:lpstr>
      <vt:lpstr>Responsable</vt:lpstr>
      <vt:lpstr>Aviso de privacidad</vt:lpstr>
      <vt:lpstr>No será necesario el consentimiento cuando:</vt:lpstr>
      <vt:lpstr>Diapositiva 31</vt:lpstr>
      <vt:lpstr>Diapositiva 32</vt:lpstr>
      <vt:lpstr>Características de la solicitud de ARCO</vt:lpstr>
      <vt:lpstr>Procedimiento de Protección de Derechos </vt:lpstr>
      <vt:lpstr>Plazos</vt:lpstr>
      <vt:lpstr>Gratuidad</vt:lpstr>
      <vt:lpstr>Infracciones</vt:lpstr>
      <vt:lpstr>Sanciones (infracciones)</vt:lpstr>
      <vt:lpstr>Sanciones (delitos)</vt:lpstr>
      <vt:lpstr>Diapositiva 40</vt:lpstr>
      <vt:lpstr>Diapositiva 41</vt:lpstr>
      <vt:lpstr>Diapositiva 42</vt:lpstr>
      <vt:lpstr>Uso de TIC’s en México</vt:lpstr>
      <vt:lpstr>Diapositiva 44</vt:lpstr>
      <vt:lpstr>Diapositiva 45</vt:lpstr>
      <vt:lpstr>Diapositiva 46</vt:lpstr>
      <vt:lpstr>Diapositiva 47</vt:lpstr>
    </vt:vector>
  </TitlesOfParts>
  <Company>ifai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sergiomanuel.lopez</dc:creator>
  <cp:lastModifiedBy>sergiomanuel.lopez</cp:lastModifiedBy>
  <cp:revision>220</cp:revision>
  <dcterms:created xsi:type="dcterms:W3CDTF">2010-03-04T18:52:00Z</dcterms:created>
  <dcterms:modified xsi:type="dcterms:W3CDTF">2011-05-25T00:07:16Z</dcterms:modified>
</cp:coreProperties>
</file>