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62" r:id="rId3"/>
    <p:sldId id="272" r:id="rId4"/>
    <p:sldId id="289" r:id="rId5"/>
    <p:sldId id="276" r:id="rId6"/>
    <p:sldId id="277" r:id="rId7"/>
    <p:sldId id="278" r:id="rId8"/>
    <p:sldId id="283" r:id="rId9"/>
    <p:sldId id="288" r:id="rId10"/>
    <p:sldId id="290" r:id="rId11"/>
    <p:sldId id="284" r:id="rId12"/>
    <p:sldId id="285" r:id="rId13"/>
    <p:sldId id="280" r:id="rId14"/>
    <p:sldId id="286" r:id="rId15"/>
    <p:sldId id="287" r:id="rId16"/>
    <p:sldId id="282" r:id="rId17"/>
    <p:sldId id="268" r:id="rId18"/>
    <p:sldId id="269" r:id="rId19"/>
  </p:sldIdLst>
  <p:sldSz cx="10045700" cy="7777163"/>
  <p:notesSz cx="6858000" cy="9144000"/>
  <p:defaultTextStyle>
    <a:defPPr>
      <a:defRPr lang="es-MX"/>
    </a:defPPr>
    <a:lvl1pPr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8000" indent="-50800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7588" indent="-103188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7175" indent="-155575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6763" indent="-207963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E6E6"/>
    <a:srgbClr val="FF3300"/>
    <a:srgbClr val="DD2384"/>
    <a:srgbClr val="FF5050"/>
    <a:srgbClr val="CC00CC"/>
    <a:srgbClr val="990099"/>
    <a:srgbClr val="EDF6FD"/>
    <a:srgbClr val="E6E6E6"/>
    <a:srgbClr val="E1E1E1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24" autoAdjust="0"/>
  </p:normalViewPr>
  <p:slideViewPr>
    <p:cSldViewPr>
      <p:cViewPr>
        <p:scale>
          <a:sx n="118" d="100"/>
          <a:sy n="118" d="100"/>
        </p:scale>
        <p:origin x="708" y="-48"/>
      </p:cViewPr>
      <p:guideLst>
        <p:guide orient="horz" pos="2449"/>
        <p:guide pos="31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D2BDA-46F3-4A85-89CB-C63FBFBCF85E}" type="datetimeFigureOut">
              <a:rPr lang="es-MX" smtClean="0"/>
              <a:t>12/09/2014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14438" y="685800"/>
            <a:ext cx="4429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B49CE-533D-4BF5-BD54-70D6E12487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384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B49CE-533D-4BF5-BD54-70D6E12487CB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068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"/>
            <a:ext cx="10042269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8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353" y="1728341"/>
            <a:ext cx="8826123" cy="433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1422450" y="2448421"/>
            <a:ext cx="7920880" cy="4680520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918394" y="4248621"/>
            <a:ext cx="8538845" cy="154463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000"/>
              </a:lnSpc>
              <a:defRPr sz="2800" b="0" cap="none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" dirty="0" smtClean="0"/>
              <a:t>Haga clic para agregar subtítulo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18394" y="3888581"/>
            <a:ext cx="8538845" cy="36004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000"/>
              </a:lnSpc>
              <a:buNone/>
              <a:def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94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9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3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6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agregar título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346" y="1728341"/>
            <a:ext cx="4438596" cy="72550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600"/>
              </a:lnSpc>
              <a:buNone/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  <a:lvl2pPr marL="509458" indent="0">
              <a:buNone/>
              <a:defRPr sz="2200" b="1"/>
            </a:lvl2pPr>
            <a:lvl3pPr marL="1018916" indent="0">
              <a:buNone/>
              <a:defRPr sz="2000" b="1"/>
            </a:lvl3pPr>
            <a:lvl4pPr marL="1528374" indent="0">
              <a:buNone/>
              <a:defRPr sz="1800" b="1"/>
            </a:lvl4pPr>
            <a:lvl5pPr marL="2037832" indent="0">
              <a:buNone/>
              <a:defRPr sz="1800" b="1"/>
            </a:lvl5pPr>
            <a:lvl6pPr marL="2547290" indent="0">
              <a:buNone/>
              <a:defRPr sz="1800" b="1"/>
            </a:lvl6pPr>
            <a:lvl7pPr marL="3056748" indent="0">
              <a:buNone/>
              <a:defRPr sz="1800" b="1"/>
            </a:lvl7pPr>
            <a:lvl8pPr marL="3566206" indent="0">
              <a:buNone/>
              <a:defRPr sz="1800" b="1"/>
            </a:lvl8pPr>
            <a:lvl9pPr marL="4075664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346" y="2813889"/>
            <a:ext cx="4438596" cy="4315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87138" y="1728341"/>
            <a:ext cx="4440339" cy="7255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2600"/>
              </a:lnSpc>
              <a:buNone/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  <a:lvl2pPr marL="509458" indent="0">
              <a:buNone/>
              <a:defRPr sz="2200" b="1"/>
            </a:lvl2pPr>
            <a:lvl3pPr marL="1018916" indent="0">
              <a:buNone/>
              <a:defRPr sz="2000" b="1"/>
            </a:lvl3pPr>
            <a:lvl4pPr marL="1528374" indent="0">
              <a:buNone/>
              <a:defRPr sz="1800" b="1"/>
            </a:lvl4pPr>
            <a:lvl5pPr marL="2037832" indent="0">
              <a:buNone/>
              <a:defRPr sz="1800" b="1"/>
            </a:lvl5pPr>
            <a:lvl6pPr marL="2547290" indent="0">
              <a:buNone/>
              <a:defRPr sz="1800" b="1"/>
            </a:lvl6pPr>
            <a:lvl7pPr marL="3056748" indent="0">
              <a:buNone/>
              <a:defRPr sz="1800" b="1"/>
            </a:lvl7pPr>
            <a:lvl8pPr marL="3566206" indent="0">
              <a:buNone/>
              <a:defRPr sz="1800" b="1"/>
            </a:lvl8pPr>
            <a:lvl9pPr marL="4075664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87138" y="2813889"/>
            <a:ext cx="4440339" cy="4315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346" y="1728341"/>
            <a:ext cx="6768752" cy="4320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11649" y="2448421"/>
            <a:ext cx="5431681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346" y="2448421"/>
            <a:ext cx="3304966" cy="46805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509458" indent="0">
              <a:buNone/>
              <a:defRPr sz="1300"/>
            </a:lvl2pPr>
            <a:lvl3pPr marL="1018916" indent="0">
              <a:buNone/>
              <a:defRPr sz="1100"/>
            </a:lvl3pPr>
            <a:lvl4pPr marL="1528374" indent="0">
              <a:buNone/>
              <a:defRPr sz="1000"/>
            </a:lvl4pPr>
            <a:lvl5pPr marL="2037832" indent="0">
              <a:buNone/>
              <a:defRPr sz="1000"/>
            </a:lvl5pPr>
            <a:lvl6pPr marL="2547290" indent="0">
              <a:buNone/>
              <a:defRPr sz="1000"/>
            </a:lvl6pPr>
            <a:lvl7pPr marL="3056748" indent="0">
              <a:buNone/>
              <a:defRPr sz="1000"/>
            </a:lvl7pPr>
            <a:lvl8pPr marL="3566206" indent="0">
              <a:buNone/>
              <a:defRPr sz="1000"/>
            </a:lvl8pPr>
            <a:lvl9pPr marL="407566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2370" y="6408861"/>
            <a:ext cx="8640960" cy="21602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1000"/>
              </a:lnSpc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57112" y="1690049"/>
            <a:ext cx="6531476" cy="43970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509458" indent="0">
              <a:buNone/>
              <a:defRPr sz="3100"/>
            </a:lvl2pPr>
            <a:lvl3pPr marL="1018916" indent="0">
              <a:buNone/>
              <a:defRPr sz="2700"/>
            </a:lvl3pPr>
            <a:lvl4pPr marL="1528374" indent="0">
              <a:buNone/>
              <a:defRPr sz="2200"/>
            </a:lvl4pPr>
            <a:lvl5pPr marL="2037832" indent="0">
              <a:buNone/>
              <a:defRPr sz="2200"/>
            </a:lvl5pPr>
            <a:lvl6pPr marL="2547290" indent="0">
              <a:buNone/>
              <a:defRPr sz="2200"/>
            </a:lvl6pPr>
            <a:lvl7pPr marL="3056748" indent="0">
              <a:buNone/>
              <a:defRPr sz="2200"/>
            </a:lvl7pPr>
            <a:lvl8pPr marL="3566206" indent="0">
              <a:buNone/>
              <a:defRPr sz="2200"/>
            </a:lvl8pPr>
            <a:lvl9pPr marL="4075664" indent="0">
              <a:buNone/>
              <a:defRPr sz="22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02370" y="6659968"/>
            <a:ext cx="8640960" cy="216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8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509458" indent="0">
              <a:buNone/>
              <a:defRPr sz="1300"/>
            </a:lvl2pPr>
            <a:lvl3pPr marL="1018916" indent="0">
              <a:buNone/>
              <a:defRPr sz="1100"/>
            </a:lvl3pPr>
            <a:lvl4pPr marL="1528374" indent="0">
              <a:buNone/>
              <a:defRPr sz="1000"/>
            </a:lvl4pPr>
            <a:lvl5pPr marL="2037832" indent="0">
              <a:buNone/>
              <a:defRPr sz="1000"/>
            </a:lvl5pPr>
            <a:lvl6pPr marL="2547290" indent="0">
              <a:buNone/>
              <a:defRPr sz="1000"/>
            </a:lvl6pPr>
            <a:lvl7pPr marL="3056748" indent="0">
              <a:buNone/>
              <a:defRPr sz="1000"/>
            </a:lvl7pPr>
            <a:lvl8pPr marL="3566206" indent="0">
              <a:buNone/>
              <a:defRPr sz="1000"/>
            </a:lvl8pPr>
            <a:lvl9pPr marL="407566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4 Marcador de título"/>
          <p:cNvSpPr>
            <a:spLocks noGrp="1"/>
          </p:cNvSpPr>
          <p:nvPr>
            <p:ph type="title"/>
          </p:nvPr>
        </p:nvSpPr>
        <p:spPr bwMode="auto">
          <a:xfrm>
            <a:off x="558354" y="1728341"/>
            <a:ext cx="8424936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  <a:endParaRPr lang="es-MX" dirty="0" smtClean="0"/>
          </a:p>
        </p:txBody>
      </p:sp>
      <p:sp>
        <p:nvSpPr>
          <p:cNvPr id="1029" name="15 Marcador de texto"/>
          <p:cNvSpPr>
            <a:spLocks noGrp="1"/>
          </p:cNvSpPr>
          <p:nvPr>
            <p:ph type="body" idx="1"/>
          </p:nvPr>
        </p:nvSpPr>
        <p:spPr bwMode="auto">
          <a:xfrm>
            <a:off x="1422450" y="2448421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5700" cy="11612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xStyles>
    <p:titleStyle>
      <a:lvl1pPr algn="l" defTabSz="1017588" rtl="0" eaLnBrk="1" fontAlgn="base" hangingPunct="1">
        <a:spcBef>
          <a:spcPct val="0"/>
        </a:spcBef>
        <a:spcAft>
          <a:spcPct val="0"/>
        </a:spcAft>
        <a:defRPr sz="2800" b="0" kern="1200">
          <a:solidFill>
            <a:srgbClr val="404040"/>
          </a:solidFill>
          <a:latin typeface="Gill Sans MT" pitchFamily="34" charset="0"/>
          <a:ea typeface="+mj-ea"/>
          <a:cs typeface="+mj-cs"/>
        </a:defRPr>
      </a:lvl1pPr>
      <a:lvl2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2pPr>
      <a:lvl3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3pPr>
      <a:lvl4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4pPr>
      <a:lvl5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5pPr>
      <a:lvl6pPr marL="4572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1017588" rtl="0" eaLnBrk="1" fontAlgn="base" hangingPunct="1">
        <a:lnSpc>
          <a:spcPts val="28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7F7F7F"/>
          </a:solidFill>
          <a:latin typeface="Gill Sans MT" pitchFamily="34" charset="0"/>
          <a:ea typeface="+mn-ea"/>
          <a:cs typeface="+mn-cs"/>
        </a:defRPr>
      </a:lvl1pPr>
      <a:lvl2pPr marL="827088" indent="-3175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75" indent="-2540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763" indent="-2540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0" indent="-2540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2019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477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935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393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58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916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374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832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290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748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206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664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.mx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val.uv.mx/evaluacion" TargetMode="External"/><Relationship Id="rId2" Type="http://schemas.openxmlformats.org/officeDocument/2006/relationships/hyperlink" Target="https://mailweb.uv.mx/owa/redir.aspx?C=49a98a208c5747eea11289cb8eefc495&amp;URL=http://eval.uv.mx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uv.mx/dgdaie/evaluacion-academica/evaluacion-dd-da" TargetMode="External"/><Relationship Id="rId4" Type="http://schemas.openxmlformats.org/officeDocument/2006/relationships/hyperlink" Target="https://mailweb.uv.mx/owa/redir.aspx?C=49a98a208c5747eea11289cb8eefc495&amp;URL=http://eval.uv.mx/repeva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oszarate@uv.m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aassad@uv.m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"/>
            <a:ext cx="10042269" cy="777239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551980" y="4567708"/>
            <a:ext cx="4938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latin typeface="Gill Sans MT" panose="020B0502020104020203" pitchFamily="34" charset="0"/>
                <a:cs typeface="Arial" panose="020B0604020202020204" pitchFamily="34" charset="0"/>
              </a:rPr>
              <a:t>Haga clic para agregar el nombre de la </a:t>
            </a:r>
            <a:r>
              <a:rPr lang="es-MX" sz="1800" b="1" dirty="0" smtClean="0">
                <a:latin typeface="Gill Sans MT" panose="020B0502020104020203" pitchFamily="34" charset="0"/>
                <a:cs typeface="Arial" panose="020B0604020202020204" pitchFamily="34" charset="0"/>
              </a:rPr>
              <a:t>Facultad (Fuente Gill Sans MT, en Negritas, tamaño18)</a:t>
            </a:r>
            <a:endParaRPr lang="es-MX" sz="1800" b="1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7" name="6 Imagen" descr="logo simbolo 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6793" y="1440309"/>
            <a:ext cx="3628681" cy="31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78434" y="3312517"/>
            <a:ext cx="76993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DEL </a:t>
            </a:r>
          </a:p>
          <a:p>
            <a:pPr lvl="0" algn="ctr"/>
            <a:r>
              <a:rPr lang="es-ES_tradnl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 ACADÉMICO</a:t>
            </a:r>
            <a:endParaRPr lang="es-ES_tradnl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06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texto"/>
          <p:cNvSpPr txBox="1">
            <a:spLocks/>
          </p:cNvSpPr>
          <p:nvPr/>
        </p:nvSpPr>
        <p:spPr bwMode="auto">
          <a:xfrm>
            <a:off x="3942730" y="1434881"/>
            <a:ext cx="5832648" cy="115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1017588" rtl="0" eaLnBrk="1" fontAlgn="base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509458" indent="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916" indent="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374" indent="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832" indent="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290" indent="0" algn="l" defTabSz="1018916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748" indent="0" algn="l" defTabSz="1018916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206" indent="0" algn="l" defTabSz="1018916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664" indent="0" algn="l" defTabSz="1018916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MX" sz="3200" dirty="0" smtClean="0">
                <a:solidFill>
                  <a:srgbClr val="002060"/>
                </a:solidFill>
              </a:rPr>
              <a:t>V. Instrumento para evaluar al tutor académico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774378" y="4083930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4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Evaluación </a:t>
            </a:r>
            <a:r>
              <a:rPr lang="es-ES" altLang="es-MX" sz="2400" dirty="0">
                <a:solidFill>
                  <a:srgbClr val="00B050"/>
                </a:solidFill>
                <a:latin typeface="Gill Sans MT" panose="020B0502020104020203" pitchFamily="34" charset="0"/>
              </a:rPr>
              <a:t>sobre el apoyo en las diferentes áreas de la formación integral del </a:t>
            </a:r>
            <a:r>
              <a:rPr lang="es-ES" altLang="es-MX" sz="24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estudiante</a:t>
            </a:r>
            <a:endParaRPr lang="es-ES" altLang="es-MX" sz="2400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36050" y="2994400"/>
            <a:ext cx="4895312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110000"/>
              </a:lnSpc>
            </a:pPr>
            <a:r>
              <a:rPr lang="es-ES" altLang="es-MX" sz="240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Evaluarás aspectos </a:t>
            </a:r>
            <a:r>
              <a:rPr lang="es-ES" altLang="es-MX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sobre:</a:t>
            </a:r>
          </a:p>
          <a:p>
            <a:pPr marL="1257300" lvl="2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altLang="es-MX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Apoyo académico</a:t>
            </a:r>
          </a:p>
          <a:p>
            <a:pPr marL="1257300" lvl="2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altLang="es-MX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Orientación profesional</a:t>
            </a:r>
          </a:p>
          <a:p>
            <a:pPr marL="1257300" lvl="2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altLang="es-MX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Desarrollo personal</a:t>
            </a:r>
          </a:p>
          <a:p>
            <a:pPr marL="1257300" lvl="2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altLang="es-MX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Integración y permanencia</a:t>
            </a:r>
          </a:p>
          <a:p>
            <a:pPr marL="1257300" lvl="2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altLang="es-MX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Planeación del tutor de las sesiones</a:t>
            </a:r>
          </a:p>
          <a:p>
            <a:pPr marL="1257300" lvl="2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altLang="es-MX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Disponibilidad del tutor</a:t>
            </a:r>
          </a:p>
        </p:txBody>
      </p:sp>
      <p:pic>
        <p:nvPicPr>
          <p:cNvPr id="1026" name="Picture 2" descr="https://encrypted-tbn0.gstatic.com/images?q=tbn:ANd9GcSKhZTdCWIG7nJoeI6pAf_g9XftgmET5o0J1HHQsZ_EMtJTWlvT0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3"/>
          <a:stretch/>
        </p:blipFill>
        <p:spPr bwMode="auto">
          <a:xfrm>
            <a:off x="1250998" y="1923690"/>
            <a:ext cx="2359128" cy="1663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95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90402" y="1080269"/>
            <a:ext cx="8229600" cy="792088"/>
          </a:xfrm>
        </p:spPr>
        <p:txBody>
          <a:bodyPr/>
          <a:lstStyle/>
          <a:p>
            <a:pPr algn="ctr"/>
            <a:r>
              <a:rPr lang="es-MX" sz="3200" dirty="0" smtClean="0">
                <a:solidFill>
                  <a:srgbClr val="002060"/>
                </a:solidFill>
              </a:rPr>
              <a:t>Instrumento de evaluación del tutor</a:t>
            </a:r>
            <a:endParaRPr lang="es-MX" sz="3200" dirty="0">
              <a:solidFill>
                <a:srgbClr val="002060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14338" y="1988840"/>
            <a:ext cx="3600400" cy="5716165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1017588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itchFamily="34" charset="0"/>
                <a:cs typeface="+mn-cs"/>
              </a:rPr>
              <a:t>Tus respuestas son manejadas con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itchFamily="34" charset="0"/>
                <a:cs typeface="+mn-cs"/>
              </a:rPr>
              <a:t>estricta confidencialidad</a:t>
            </a:r>
            <a:r>
              <a:rPr lang="es-ES" sz="2800" dirty="0" smtClean="0">
                <a:solidFill>
                  <a:srgbClr val="002060"/>
                </a:solidFill>
                <a:latin typeface="Gill Sans MT" pitchFamily="34" charset="0"/>
                <a:cs typeface="+mn-cs"/>
              </a:rPr>
              <a:t>. E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itchFamily="34" charset="0"/>
                <a:cs typeface="+mn-cs"/>
              </a:rPr>
              <a:t>l tutor no sabrá quién ni cómo evaluó cada estudiante. </a:t>
            </a:r>
          </a:p>
          <a:p>
            <a:pPr marL="0" marR="0" lvl="0" indent="0" algn="just" defTabSz="1017588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s-ES" sz="2800" dirty="0" smtClean="0">
              <a:solidFill>
                <a:srgbClr val="002060"/>
              </a:solidFill>
              <a:latin typeface="Gill Sans MT" pitchFamily="34" charset="0"/>
              <a:cs typeface="+mn-cs"/>
            </a:endParaRPr>
          </a:p>
          <a:p>
            <a:pPr marL="0" marR="0" lvl="0" indent="0" algn="just" defTabSz="1017588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itchFamily="34" charset="0"/>
                <a:cs typeface="+mn-cs"/>
              </a:rPr>
              <a:t>Sólo observará un reporte de su evaluación  con los resultados generales.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itchFamily="34" charset="0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17045" r="18638" b="6250"/>
          <a:stretch/>
        </p:blipFill>
        <p:spPr bwMode="auto">
          <a:xfrm>
            <a:off x="4734818" y="1729505"/>
            <a:ext cx="4957451" cy="597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8165" t="7683" r="9927" b="20459"/>
          <a:stretch>
            <a:fillRect/>
          </a:stretch>
        </p:blipFill>
        <p:spPr bwMode="auto">
          <a:xfrm>
            <a:off x="1854498" y="3888581"/>
            <a:ext cx="6552728" cy="3232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02370" y="1872357"/>
            <a:ext cx="9073008" cy="2232248"/>
          </a:xfrm>
        </p:spPr>
        <p:txBody>
          <a:bodyPr/>
          <a:lstStyle/>
          <a:p>
            <a:r>
              <a:rPr lang="es-MX" sz="2000" dirty="0" smtClean="0">
                <a:solidFill>
                  <a:srgbClr val="002060"/>
                </a:solidFill>
              </a:rPr>
              <a:t>1. Entra </a:t>
            </a:r>
            <a:r>
              <a:rPr lang="es-MX" sz="2000" dirty="0">
                <a:solidFill>
                  <a:srgbClr val="002060"/>
                </a:solidFill>
              </a:rPr>
              <a:t>al portal de la Universidad en </a:t>
            </a:r>
            <a:r>
              <a:rPr lang="es-MX" sz="2000" dirty="0" err="1" smtClean="0">
                <a:solidFill>
                  <a:srgbClr val="002060"/>
                </a:solidFill>
              </a:rPr>
              <a:t>MiUV</a:t>
            </a:r>
            <a:r>
              <a:rPr lang="es-MX" sz="2000" dirty="0" smtClean="0">
                <a:solidFill>
                  <a:srgbClr val="002060"/>
                </a:solidFill>
              </a:rPr>
              <a:t> (</a:t>
            </a:r>
            <a:r>
              <a:rPr lang="es-MX" sz="2000" dirty="0" smtClean="0">
                <a:solidFill>
                  <a:srgbClr val="002060"/>
                </a:solidFill>
                <a:hlinkClick r:id="rId3"/>
              </a:rPr>
              <a:t>www.uv.mx</a:t>
            </a:r>
            <a:r>
              <a:rPr lang="es-MX" sz="2000" dirty="0" smtClean="0">
                <a:solidFill>
                  <a:srgbClr val="002060"/>
                </a:solidFill>
              </a:rPr>
              <a:t>) </a:t>
            </a:r>
            <a:br>
              <a:rPr lang="es-MX" sz="2000" dirty="0" smtClean="0">
                <a:solidFill>
                  <a:srgbClr val="002060"/>
                </a:solidFill>
              </a:rPr>
            </a:br>
            <a:r>
              <a:rPr lang="es-MX" sz="2000" dirty="0" smtClean="0">
                <a:solidFill>
                  <a:srgbClr val="002060"/>
                </a:solidFill>
              </a:rPr>
              <a:t>2. Teclea </a:t>
            </a:r>
            <a:r>
              <a:rPr lang="es-MX" sz="2000" dirty="0">
                <a:solidFill>
                  <a:srgbClr val="002060"/>
                </a:solidFill>
              </a:rPr>
              <a:t>tu clave de </a:t>
            </a:r>
            <a:r>
              <a:rPr lang="es-MX" sz="2000" dirty="0" smtClean="0">
                <a:solidFill>
                  <a:srgbClr val="002060"/>
                </a:solidFill>
              </a:rPr>
              <a:t>usuario (la </a:t>
            </a:r>
            <a:r>
              <a:rPr lang="es-MX" sz="2000" dirty="0">
                <a:solidFill>
                  <a:srgbClr val="002060"/>
                </a:solidFill>
              </a:rPr>
              <a:t>obtienes tecleando la letra z </a:t>
            </a:r>
            <a:r>
              <a:rPr lang="es-MX" sz="2000" dirty="0" smtClean="0">
                <a:solidFill>
                  <a:srgbClr val="002060"/>
                </a:solidFill>
              </a:rPr>
              <a:t>minúscula </a:t>
            </a:r>
            <a:r>
              <a:rPr lang="es-MX" sz="2000" dirty="0">
                <a:solidFill>
                  <a:srgbClr val="002060"/>
                </a:solidFill>
              </a:rPr>
              <a:t>y a continuación tu </a:t>
            </a:r>
            <a:r>
              <a:rPr lang="es-MX" sz="2000" dirty="0" smtClean="0">
                <a:solidFill>
                  <a:srgbClr val="002060"/>
                </a:solidFill>
              </a:rPr>
              <a:t>matrícula).</a:t>
            </a:r>
            <a:r>
              <a:rPr lang="es-MX" sz="2000" dirty="0">
                <a:solidFill>
                  <a:srgbClr val="002060"/>
                </a:solidFill>
              </a:rPr>
              <a:t/>
            </a:r>
            <a:br>
              <a:rPr lang="es-MX" sz="2000" dirty="0">
                <a:solidFill>
                  <a:srgbClr val="002060"/>
                </a:solidFill>
              </a:rPr>
            </a:br>
            <a:r>
              <a:rPr lang="es-MX" sz="2000" dirty="0" smtClean="0">
                <a:solidFill>
                  <a:srgbClr val="002060"/>
                </a:solidFill>
              </a:rPr>
              <a:t> 3. Introduce tu contraseña (</a:t>
            </a:r>
            <a:r>
              <a:rPr lang="es-MX" sz="2000" dirty="0">
                <a:solidFill>
                  <a:srgbClr val="002060"/>
                </a:solidFill>
              </a:rPr>
              <a:t>Corresponde a los diez primeros caracteres de tu </a:t>
            </a:r>
            <a:r>
              <a:rPr lang="es-MX" sz="2000" dirty="0" smtClean="0">
                <a:solidFill>
                  <a:srgbClr val="002060"/>
                </a:solidFill>
              </a:rPr>
              <a:t>CURP).</a:t>
            </a:r>
            <a:br>
              <a:rPr lang="es-MX" sz="2000" dirty="0" smtClean="0">
                <a:solidFill>
                  <a:srgbClr val="002060"/>
                </a:solidFill>
              </a:rPr>
            </a:br>
            <a:r>
              <a:rPr lang="es-MX" sz="2000" dirty="0">
                <a:solidFill>
                  <a:srgbClr val="002060"/>
                </a:solidFill>
              </a:rPr>
              <a:t/>
            </a:r>
            <a:br>
              <a:rPr lang="es-MX" sz="2000" dirty="0">
                <a:solidFill>
                  <a:srgbClr val="002060"/>
                </a:solidFill>
              </a:rPr>
            </a:br>
            <a:r>
              <a:rPr lang="es-MX" sz="2000" dirty="0">
                <a:solidFill>
                  <a:srgbClr val="002060"/>
                </a:solidFill>
              </a:rPr>
              <a:t/>
            </a:r>
            <a:br>
              <a:rPr lang="es-MX" sz="2000" dirty="0">
                <a:solidFill>
                  <a:srgbClr val="002060"/>
                </a:solidFill>
              </a:rPr>
            </a:br>
            <a:r>
              <a:rPr lang="es-MX" sz="2000" dirty="0" smtClean="0">
                <a:solidFill>
                  <a:srgbClr val="002060"/>
                </a:solidFill>
              </a:rPr>
              <a:t/>
            </a:r>
            <a:br>
              <a:rPr lang="es-MX" sz="2000" dirty="0" smtClean="0">
                <a:solidFill>
                  <a:srgbClr val="002060"/>
                </a:solidFill>
              </a:rPr>
            </a:br>
            <a:r>
              <a:rPr lang="es-MX" sz="2000" dirty="0" smtClean="0">
                <a:solidFill>
                  <a:srgbClr val="002060"/>
                </a:solidFill>
              </a:rPr>
              <a:t/>
            </a:r>
            <a:br>
              <a:rPr lang="es-MX" sz="2000" dirty="0" smtClean="0">
                <a:solidFill>
                  <a:srgbClr val="002060"/>
                </a:solidFill>
              </a:rPr>
            </a:br>
            <a:r>
              <a:rPr lang="es-MX" sz="2000" dirty="0" smtClean="0">
                <a:solidFill>
                  <a:srgbClr val="002060"/>
                </a:solidFill>
              </a:rPr>
              <a:t/>
            </a:r>
            <a:br>
              <a:rPr lang="es-MX" sz="2000" dirty="0" smtClean="0">
                <a:solidFill>
                  <a:srgbClr val="002060"/>
                </a:solidFill>
              </a:rPr>
            </a:br>
            <a:r>
              <a:rPr lang="es-MX" sz="2000" dirty="0" smtClean="0">
                <a:solidFill>
                  <a:srgbClr val="002060"/>
                </a:solidFill>
              </a:rPr>
              <a:t/>
            </a:r>
            <a:br>
              <a:rPr lang="es-MX" sz="2000" dirty="0" smtClean="0">
                <a:solidFill>
                  <a:srgbClr val="002060"/>
                </a:solidFill>
              </a:rPr>
            </a:br>
            <a:r>
              <a:rPr lang="es-MX" sz="2000" dirty="0" smtClean="0">
                <a:solidFill>
                  <a:srgbClr val="002060"/>
                </a:solidFill>
              </a:rPr>
              <a:t/>
            </a:r>
            <a:br>
              <a:rPr lang="es-MX" sz="2000" dirty="0" smtClean="0">
                <a:solidFill>
                  <a:srgbClr val="002060"/>
                </a:solidFill>
              </a:rPr>
            </a:br>
            <a:r>
              <a:rPr lang="es-MX" sz="2000" dirty="0" smtClean="0">
                <a:solidFill>
                  <a:srgbClr val="002060"/>
                </a:solidFill>
              </a:rPr>
              <a:t> </a:t>
            </a:r>
            <a:br>
              <a:rPr lang="es-MX" sz="2000" dirty="0" smtClean="0">
                <a:solidFill>
                  <a:srgbClr val="002060"/>
                </a:solidFill>
              </a:rPr>
            </a:br>
            <a:r>
              <a:rPr lang="es-MX" sz="2000" dirty="0">
                <a:solidFill>
                  <a:srgbClr val="002060"/>
                </a:solidFill>
              </a:rPr>
              <a:t/>
            </a:r>
            <a:br>
              <a:rPr lang="es-MX" sz="2000" dirty="0">
                <a:solidFill>
                  <a:srgbClr val="002060"/>
                </a:solidFill>
              </a:rPr>
            </a:br>
            <a:endParaRPr lang="es-MX" sz="2000" dirty="0">
              <a:solidFill>
                <a:srgbClr val="002060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idx="1"/>
          </p:nvPr>
        </p:nvSpPr>
        <p:spPr>
          <a:xfrm>
            <a:off x="846386" y="1512317"/>
            <a:ext cx="8538845" cy="360040"/>
          </a:xfrm>
        </p:spPr>
        <p:txBody>
          <a:bodyPr/>
          <a:lstStyle/>
          <a:p>
            <a:r>
              <a:rPr lang="es-ES_tradnl" sz="3200" dirty="0" smtClean="0">
                <a:solidFill>
                  <a:srgbClr val="002060"/>
                </a:solidFill>
              </a:rPr>
              <a:t>VI.  Acceso a la evaluación</a:t>
            </a:r>
            <a:endParaRPr lang="es-ES_tradnl" sz="3200" dirty="0">
              <a:solidFill>
                <a:srgbClr val="00206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806826" y="3888581"/>
            <a:ext cx="1728192" cy="1472028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FF33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105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062410" y="1224285"/>
            <a:ext cx="81369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dirty="0" smtClean="0">
                <a:solidFill>
                  <a:srgbClr val="002060"/>
                </a:solidFill>
              </a:rPr>
              <a:t/>
            </a:r>
            <a:br>
              <a:rPr lang="es-MX" sz="2200" dirty="0" smtClean="0">
                <a:solidFill>
                  <a:srgbClr val="002060"/>
                </a:solidFill>
              </a:rPr>
            </a:br>
            <a:r>
              <a:rPr lang="es-MX" sz="2200" dirty="0" smtClean="0">
                <a:solidFill>
                  <a:srgbClr val="002060"/>
                </a:solidFill>
              </a:rPr>
              <a:t>4. </a:t>
            </a:r>
            <a:r>
              <a:rPr lang="es-ES_tradnl" sz="2200" dirty="0" smtClean="0">
                <a:solidFill>
                  <a:srgbClr val="002060"/>
                </a:solidFill>
              </a:rPr>
              <a:t>Selecciona la opción Evaluación al Docente</a:t>
            </a:r>
            <a:br>
              <a:rPr lang="es-ES_tradnl" sz="2200" dirty="0" smtClean="0">
                <a:solidFill>
                  <a:srgbClr val="002060"/>
                </a:solidFill>
              </a:rPr>
            </a:br>
            <a:r>
              <a:rPr lang="es-ES_tradnl" sz="2200" dirty="0" smtClean="0">
                <a:solidFill>
                  <a:srgbClr val="002060"/>
                </a:solidFill>
              </a:rPr>
              <a:t/>
            </a:r>
            <a:br>
              <a:rPr lang="es-ES_tradnl" sz="2200" dirty="0" smtClean="0">
                <a:solidFill>
                  <a:srgbClr val="002060"/>
                </a:solidFill>
              </a:rPr>
            </a:br>
            <a:r>
              <a:rPr lang="es-MX" sz="2200" dirty="0" smtClean="0">
                <a:solidFill>
                  <a:srgbClr val="002060"/>
                </a:solidFill>
              </a:rPr>
              <a:t/>
            </a:r>
            <a:br>
              <a:rPr lang="es-MX" sz="2200" dirty="0" smtClean="0">
                <a:solidFill>
                  <a:srgbClr val="002060"/>
                </a:solidFill>
              </a:rPr>
            </a:br>
            <a:endParaRPr lang="es-MX" sz="2200" dirty="0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370" y="2376413"/>
            <a:ext cx="8810625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1710482" y="4320629"/>
            <a:ext cx="2232248" cy="1256004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FF33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1396" t="7683" r="11396" b="48021"/>
          <a:stretch>
            <a:fillRect/>
          </a:stretch>
        </p:blipFill>
        <p:spPr bwMode="auto">
          <a:xfrm>
            <a:off x="558354" y="2448421"/>
            <a:ext cx="915274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1062410" y="1584325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002060"/>
                </a:solidFill>
              </a:rPr>
              <a:t>5. </a:t>
            </a:r>
            <a:r>
              <a:rPr lang="es-MX" sz="2800" b="1" dirty="0" smtClean="0">
                <a:solidFill>
                  <a:srgbClr val="002060"/>
                </a:solidFill>
              </a:rPr>
              <a:t>Contesta los cuestionarios con sinceridad.</a:t>
            </a:r>
            <a:endParaRPr lang="es-MX" sz="2800" dirty="0">
              <a:solidFill>
                <a:srgbClr val="002060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846386" y="5544765"/>
            <a:ext cx="8538845" cy="1688647"/>
          </a:xfrm>
        </p:spPr>
        <p:txBody>
          <a:bodyPr/>
          <a:lstStyle/>
          <a:p>
            <a:pPr marL="0" indent="0" algn="ctr"/>
            <a:r>
              <a:rPr lang="es-MX" b="1" dirty="0">
                <a:solidFill>
                  <a:srgbClr val="0070C0"/>
                </a:solidFill>
              </a:rPr>
              <a:t>LA INFORMACIÓN ES CONFIDENCIAL Y </a:t>
            </a:r>
            <a:r>
              <a:rPr lang="es-MX" b="1" dirty="0" smtClean="0">
                <a:solidFill>
                  <a:srgbClr val="0070C0"/>
                </a:solidFill>
              </a:rPr>
              <a:t>PERSONAL</a:t>
            </a:r>
            <a:br>
              <a:rPr lang="es-MX" b="1" dirty="0" smtClean="0">
                <a:solidFill>
                  <a:srgbClr val="0070C0"/>
                </a:solidFill>
              </a:rPr>
            </a:br>
            <a:r>
              <a:rPr lang="es-MX" dirty="0">
                <a:solidFill>
                  <a:srgbClr val="0070C0"/>
                </a:solidFill>
              </a:rPr>
              <a:t/>
            </a:r>
            <a:br>
              <a:rPr lang="es-MX" dirty="0">
                <a:solidFill>
                  <a:srgbClr val="0070C0"/>
                </a:solidFill>
              </a:rPr>
            </a:br>
            <a:r>
              <a:rPr lang="es-MX" b="1" dirty="0">
                <a:solidFill>
                  <a:srgbClr val="00B050"/>
                </a:solidFill>
              </a:rPr>
              <a:t>Tu evaluación es </a:t>
            </a:r>
            <a:r>
              <a:rPr lang="es-MX" b="1" dirty="0" smtClean="0">
                <a:solidFill>
                  <a:srgbClr val="00B050"/>
                </a:solidFill>
              </a:rPr>
              <a:t>anónima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918395" y="2592437"/>
            <a:ext cx="7992887" cy="1440160"/>
          </a:xfrm>
        </p:spPr>
        <p:txBody>
          <a:bodyPr/>
          <a:lstStyle/>
          <a:p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/>
              <a:t/>
            </a:r>
            <a:br>
              <a:rPr lang="es-MX" sz="2400" dirty="0"/>
            </a:br>
            <a:endParaRPr lang="es-MX" sz="2400" dirty="0"/>
          </a:p>
        </p:txBody>
      </p:sp>
      <p:sp>
        <p:nvSpPr>
          <p:cNvPr id="7" name="2 Marcador de texto"/>
          <p:cNvSpPr>
            <a:spLocks noGrp="1"/>
          </p:cNvSpPr>
          <p:nvPr>
            <p:ph type="body" idx="1"/>
          </p:nvPr>
        </p:nvSpPr>
        <p:spPr>
          <a:xfrm>
            <a:off x="918394" y="1512317"/>
            <a:ext cx="8538845" cy="79208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MX" sz="3200" dirty="0" smtClean="0">
                <a:solidFill>
                  <a:srgbClr val="002060"/>
                </a:solidFill>
              </a:rPr>
              <a:t>Direcciones</a:t>
            </a:r>
            <a:r>
              <a:rPr lang="es-MX" sz="3200" dirty="0">
                <a:solidFill>
                  <a:srgbClr val="002060"/>
                </a:solidFill>
              </a:rPr>
              <a:t> de Internet </a:t>
            </a:r>
            <a:r>
              <a:rPr lang="es-MX" sz="3200" dirty="0" smtClean="0">
                <a:solidFill>
                  <a:srgbClr val="002060"/>
                </a:solidFill>
              </a:rPr>
              <a:t>disponibles </a:t>
            </a:r>
            <a:r>
              <a:rPr lang="es-MX" sz="3200" dirty="0">
                <a:solidFill>
                  <a:srgbClr val="002060"/>
                </a:solidFill>
              </a:rPr>
              <a:t>para </a:t>
            </a:r>
            <a:r>
              <a:rPr lang="es-MX" sz="3200" dirty="0" smtClean="0">
                <a:solidFill>
                  <a:srgbClr val="002060"/>
                </a:solidFill>
              </a:rPr>
              <a:t>consulta durante el proceso </a:t>
            </a:r>
            <a:r>
              <a:rPr lang="es-MX" sz="3200" dirty="0">
                <a:solidFill>
                  <a:srgbClr val="002060"/>
                </a:solidFill>
              </a:rPr>
              <a:t>de </a:t>
            </a:r>
            <a:r>
              <a:rPr lang="es-MX" sz="3200" dirty="0" smtClean="0">
                <a:solidFill>
                  <a:srgbClr val="002060"/>
                </a:solidFill>
              </a:rPr>
              <a:t>evaluación.</a:t>
            </a:r>
            <a:endParaRPr lang="es-ES_tradnl" sz="3200" dirty="0">
              <a:solidFill>
                <a:srgbClr val="00206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070795" y="2744837"/>
            <a:ext cx="7992887" cy="388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1017588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0" kern="1200" cap="none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2400" dirty="0"/>
              <a:t>1.- Sistema de Evaluación </a:t>
            </a:r>
            <a:r>
              <a:rPr lang="es-MX" sz="2400" dirty="0" smtClean="0"/>
              <a:t>Docente.</a:t>
            </a:r>
            <a:endParaRPr lang="es-MX" sz="2400" dirty="0"/>
          </a:p>
          <a:p>
            <a:r>
              <a:rPr lang="es-MX" sz="2400" dirty="0"/>
              <a:t> </a:t>
            </a:r>
            <a:r>
              <a:rPr lang="es-MX" sz="2400" dirty="0">
                <a:hlinkClick r:id="rId2"/>
              </a:rPr>
              <a:t>http://eval.uv.mx/</a:t>
            </a:r>
            <a:r>
              <a:rPr lang="es-MX" sz="2400" dirty="0"/>
              <a:t>     </a:t>
            </a:r>
            <a:r>
              <a:rPr lang="es-MX" sz="2400" dirty="0" err="1"/>
              <a:t>ó</a:t>
            </a:r>
            <a:r>
              <a:rPr lang="es-MX" sz="2400" dirty="0"/>
              <a:t>   </a:t>
            </a:r>
            <a:r>
              <a:rPr lang="es-MX" sz="2400" dirty="0">
                <a:hlinkClick r:id="rId3"/>
              </a:rPr>
              <a:t>http://</a:t>
            </a:r>
            <a:r>
              <a:rPr lang="es-MX" sz="2400" dirty="0" smtClean="0">
                <a:hlinkClick r:id="rId3"/>
              </a:rPr>
              <a:t>eval.uv.mx/evaluacion</a:t>
            </a:r>
            <a:endParaRPr lang="es-MX" sz="2400" dirty="0"/>
          </a:p>
          <a:p>
            <a:endParaRPr lang="es-MX" sz="2400" dirty="0"/>
          </a:p>
          <a:p>
            <a:pPr algn="just"/>
            <a:r>
              <a:rPr lang="es-MX" sz="2400" dirty="0"/>
              <a:t>2.- Reporte de problemas por parte de los </a:t>
            </a:r>
            <a:r>
              <a:rPr lang="es-MX" sz="2400" dirty="0" smtClean="0"/>
              <a:t>estudiantes. </a:t>
            </a:r>
          </a:p>
          <a:p>
            <a:pPr algn="just"/>
            <a:r>
              <a:rPr lang="es-MX" sz="2400" dirty="0"/>
              <a:t> </a:t>
            </a:r>
            <a:r>
              <a:rPr lang="es-MX" sz="2400" dirty="0">
                <a:hlinkClick r:id="rId4"/>
              </a:rPr>
              <a:t>http://eval.uv.mx/repeval</a:t>
            </a:r>
            <a:endParaRPr lang="es-MX" sz="2400" dirty="0"/>
          </a:p>
          <a:p>
            <a:endParaRPr lang="es-MX" sz="2400" dirty="0" smtClean="0"/>
          </a:p>
          <a:p>
            <a:pPr algn="just"/>
            <a:r>
              <a:rPr lang="es-MX" sz="2400" dirty="0" smtClean="0"/>
              <a:t>3.- Instrumento de Evaluación al Desempeño Docente. </a:t>
            </a:r>
            <a:endParaRPr lang="es-MX" sz="2400" dirty="0"/>
          </a:p>
          <a:p>
            <a:pPr algn="just"/>
            <a:r>
              <a:rPr lang="es-MX" sz="2400" dirty="0" smtClean="0">
                <a:hlinkClick r:id="rId5"/>
              </a:rPr>
              <a:t>http</a:t>
            </a:r>
            <a:r>
              <a:rPr lang="es-MX" sz="2400" dirty="0">
                <a:hlinkClick r:id="rId5"/>
              </a:rPr>
              <a:t>://</a:t>
            </a:r>
            <a:r>
              <a:rPr lang="es-MX" sz="2400" dirty="0" smtClean="0">
                <a:hlinkClick r:id="rId5"/>
              </a:rPr>
              <a:t>www.uv.mx/dgdaie/evaluacion-academica/evaluacion-dd-da</a:t>
            </a:r>
            <a:endParaRPr lang="es-MX" sz="2400" dirty="0" smtClean="0"/>
          </a:p>
          <a:p>
            <a:pPr algn="just"/>
            <a:endParaRPr lang="es-MX" sz="2400" dirty="0" smtClean="0"/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 smtClean="0"/>
              <a:t> </a:t>
            </a:r>
            <a:br>
              <a:rPr lang="es-MX" sz="2400" dirty="0" smtClean="0"/>
            </a:br>
            <a:r>
              <a:rPr lang="es-MX" sz="2400" dirty="0" smtClean="0"/>
              <a:t/>
            </a:r>
            <a:br>
              <a:rPr lang="es-MX" sz="2400" dirty="0" smtClean="0"/>
            </a:b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28926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"/>
            <a:ext cx="10042269" cy="777239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551980" y="3729464"/>
            <a:ext cx="49383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 smtClean="0">
                <a:latin typeface="Gill Sans MT" pitchFamily="34" charset="0"/>
                <a:cs typeface="Arial" panose="020B0604020202020204" pitchFamily="34" charset="0"/>
              </a:rPr>
              <a:t>MAYORES INFORMES</a:t>
            </a:r>
          </a:p>
          <a:p>
            <a:pPr algn="ctr"/>
            <a:endParaRPr lang="es-MX" sz="1800" b="1" dirty="0" smtClean="0">
              <a:latin typeface="Gill Sans MT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800" b="1" dirty="0" smtClean="0">
                <a:latin typeface="Gill Sans MT" pitchFamily="34" charset="0"/>
                <a:cs typeface="Arial" panose="020B0604020202020204" pitchFamily="34" charset="0"/>
              </a:rPr>
              <a:t>Dirección de </a:t>
            </a:r>
            <a:r>
              <a:rPr lang="es-MX" sz="1800" b="1" smtClean="0">
                <a:latin typeface="Gill Sans MT" pitchFamily="34" charset="0"/>
                <a:cs typeface="Arial" panose="020B0604020202020204" pitchFamily="34" charset="0"/>
              </a:rPr>
              <a:t>Fortalecimiento Académico</a:t>
            </a:r>
            <a:endParaRPr lang="es-MX" sz="1800" b="1" dirty="0" smtClean="0">
              <a:latin typeface="Gill Sans MT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800" b="1" dirty="0" smtClean="0">
                <a:latin typeface="Gill Sans MT" pitchFamily="34" charset="0"/>
                <a:cs typeface="Arial" panose="020B0604020202020204" pitchFamily="34" charset="0"/>
              </a:rPr>
              <a:t>L.E. Oscar Zárate </a:t>
            </a:r>
          </a:p>
          <a:p>
            <a:pPr algn="ctr"/>
            <a:r>
              <a:rPr lang="es-MX" sz="1800" b="1" dirty="0" smtClean="0">
                <a:latin typeface="Gill Sans MT" pitchFamily="34" charset="0"/>
                <a:cs typeface="Arial" panose="020B0604020202020204" pitchFamily="34" charset="0"/>
              </a:rPr>
              <a:t>8421700 Ext. 18111</a:t>
            </a:r>
          </a:p>
          <a:p>
            <a:pPr algn="ctr"/>
            <a:r>
              <a:rPr lang="es-MX" sz="1800" dirty="0" smtClean="0">
                <a:latin typeface="Gill Sans MT" pitchFamily="34" charset="0"/>
                <a:hlinkClick r:id="rId3"/>
              </a:rPr>
              <a:t>oszarate@uv.mx</a:t>
            </a:r>
            <a:r>
              <a:rPr lang="es-MX" sz="1800" dirty="0" smtClean="0">
                <a:latin typeface="Gill Sans MT" pitchFamily="34" charset="0"/>
              </a:rPr>
              <a:t> </a:t>
            </a:r>
            <a:endParaRPr lang="es-MX" sz="1800" b="1" dirty="0" smtClean="0">
              <a:latin typeface="Gill Sans MT" pitchFamily="34" charset="0"/>
              <a:cs typeface="Arial" panose="020B0604020202020204" pitchFamily="34" charset="0"/>
            </a:endParaRPr>
          </a:p>
          <a:p>
            <a:pPr algn="ctr"/>
            <a:endParaRPr lang="es-MX" sz="1800" b="1" dirty="0" smtClean="0">
              <a:latin typeface="Gill Sans MT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800" b="1" dirty="0" smtClean="0">
                <a:latin typeface="Gill Sans MT" pitchFamily="34" charset="0"/>
                <a:cs typeface="Arial" panose="020B0604020202020204" pitchFamily="34" charset="0"/>
              </a:rPr>
              <a:t>Departamento de Apoyo a la Formación Integral del Estudiante</a:t>
            </a:r>
          </a:p>
          <a:p>
            <a:pPr algn="ctr"/>
            <a:r>
              <a:rPr lang="es-MX" sz="1800" b="1" dirty="0" smtClean="0"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rPr>
              <a:t>Mtra.  Alejandra Yamel Assad Meza</a:t>
            </a:r>
          </a:p>
          <a:p>
            <a:pPr algn="ctr"/>
            <a:r>
              <a:rPr lang="es-MX" sz="1800" b="1" dirty="0" smtClean="0">
                <a:latin typeface="Gill Sans MT" pitchFamily="34" charset="0"/>
                <a:cs typeface="Arial" panose="020B0604020202020204" pitchFamily="34" charset="0"/>
              </a:rPr>
              <a:t>8421700 Ext.  18900</a:t>
            </a:r>
            <a:endParaRPr lang="es-MX" sz="1800" b="1" dirty="0" smtClean="0">
              <a:solidFill>
                <a:schemeClr val="tx1"/>
              </a:solidFill>
              <a:latin typeface="Gill Sans MT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800" dirty="0" smtClean="0">
                <a:latin typeface="Gill Sans MT" pitchFamily="34" charset="0"/>
                <a:cs typeface="Arial" panose="020B0604020202020204" pitchFamily="34" charset="0"/>
                <a:hlinkClick r:id="rId4"/>
              </a:rPr>
              <a:t>aassad@uv.mx</a:t>
            </a:r>
            <a:endParaRPr lang="es-MX" sz="1800" dirty="0" smtClean="0">
              <a:latin typeface="Gill Sans MT" pitchFamily="34" charset="0"/>
              <a:cs typeface="Arial" panose="020B0604020202020204" pitchFamily="34" charset="0"/>
            </a:endParaRPr>
          </a:p>
          <a:p>
            <a:pPr algn="ctr"/>
            <a:endParaRPr lang="es-MX" sz="1800" b="1" dirty="0" smtClean="0">
              <a:solidFill>
                <a:schemeClr val="tx1"/>
              </a:solidFill>
              <a:latin typeface="Gill Sans MT" pitchFamily="34" charset="0"/>
              <a:cs typeface="Arial" panose="020B0604020202020204" pitchFamily="34" charset="0"/>
            </a:endParaRPr>
          </a:p>
        </p:txBody>
      </p:sp>
      <p:pic>
        <p:nvPicPr>
          <p:cNvPr id="7" name="6 Imagen" descr="logo simbolo RG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6793" y="504205"/>
            <a:ext cx="3628681" cy="31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jandra\Pictures\guia\luz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26" y="1656333"/>
            <a:ext cx="732848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46386" y="6264845"/>
            <a:ext cx="8826123" cy="433387"/>
          </a:xfrm>
        </p:spPr>
        <p:txBody>
          <a:bodyPr/>
          <a:lstStyle/>
          <a:p>
            <a:pPr algn="ctr"/>
            <a:r>
              <a:rPr lang="es-MX" sz="3200" dirty="0" smtClean="0">
                <a:solidFill>
                  <a:srgbClr val="002060"/>
                </a:solidFill>
                <a:ea typeface="+mn-ea"/>
                <a:cs typeface="+mn-cs"/>
              </a:rPr>
              <a:t>¡Sean Bienvenidos!</a:t>
            </a:r>
            <a:endParaRPr lang="es-MX" sz="3200" dirty="0">
              <a:solidFill>
                <a:srgbClr val="00206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0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2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422450" y="2448421"/>
            <a:ext cx="7920880" cy="4104456"/>
          </a:xfrm>
        </p:spPr>
        <p:txBody>
          <a:bodyPr/>
          <a:lstStyle/>
          <a:p>
            <a:pPr marL="514350" indent="-514350"/>
            <a:r>
              <a:rPr lang="es-MX" dirty="0" smtClean="0"/>
              <a:t>CONTENIDO</a:t>
            </a:r>
          </a:p>
          <a:p>
            <a:endParaRPr lang="es-MX" dirty="0" smtClean="0"/>
          </a:p>
          <a:p>
            <a:pPr marL="514350" indent="-514350">
              <a:buAutoNum type="romanUcPeriod"/>
            </a:pPr>
            <a:r>
              <a:rPr lang="es-MX" dirty="0" smtClean="0"/>
              <a:t>Propósito de la evaluación</a:t>
            </a:r>
          </a:p>
          <a:p>
            <a:pPr marL="514350" indent="-514350">
              <a:buAutoNum type="romanUcPeriod"/>
            </a:pPr>
            <a:r>
              <a:rPr lang="es-MX" dirty="0"/>
              <a:t>Definición de la evaluación</a:t>
            </a:r>
          </a:p>
          <a:p>
            <a:pPr marL="514350" indent="-514350">
              <a:buAutoNum type="romanUcPeriod"/>
            </a:pPr>
            <a:r>
              <a:rPr lang="es-MX" dirty="0" smtClean="0"/>
              <a:t>Momento de la evaluación</a:t>
            </a:r>
          </a:p>
          <a:p>
            <a:pPr marL="514350" indent="-514350">
              <a:buAutoNum type="romanUcPeriod"/>
            </a:pPr>
            <a:r>
              <a:rPr lang="es-MX" dirty="0" smtClean="0"/>
              <a:t>Impacto de la evaluación</a:t>
            </a:r>
          </a:p>
          <a:p>
            <a:pPr marL="514350" indent="-514350">
              <a:buAutoNum type="romanUcPeriod"/>
            </a:pPr>
            <a:r>
              <a:rPr lang="es-MX" dirty="0" smtClean="0"/>
              <a:t>Instrumento para evaluar al tutor académico</a:t>
            </a:r>
          </a:p>
          <a:p>
            <a:pPr marL="514350" indent="-514350">
              <a:buAutoNum type="romanUcPeriod"/>
            </a:pPr>
            <a:r>
              <a:rPr lang="es-MX" dirty="0" smtClean="0"/>
              <a:t>Acceso al portal de evaluación</a:t>
            </a:r>
          </a:p>
          <a:p>
            <a:pPr marL="514350" indent="-514350">
              <a:buAutoNum type="romanUcPeriod"/>
            </a:pPr>
            <a:r>
              <a:rPr lang="es-MX" dirty="0" smtClean="0"/>
              <a:t>Mayores informes</a:t>
            </a:r>
          </a:p>
          <a:p>
            <a:pPr marL="514350" indent="-514350">
              <a:buAutoNum type="romanUcPeriod"/>
            </a:pP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711786" y="1512318"/>
            <a:ext cx="8826123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017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Evaluación del Desempeño Docente (SEDDUV)</a:t>
            </a:r>
          </a:p>
          <a:p>
            <a:pPr marL="0" marR="0" lvl="0" indent="0" algn="ctr" defTabSz="1017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 smtClean="0">
                <a:latin typeface="Gill Sans MT" pitchFamily="34" charset="0"/>
                <a:ea typeface="+mj-ea"/>
                <a:cs typeface="+mj-cs"/>
              </a:rPr>
              <a:t>Evaluación del docente y del tutor académico</a:t>
            </a:r>
            <a:endParaRPr kumimoji="0" lang="es-ES_tradn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  <a:p>
            <a:pPr marL="0" marR="0" lvl="0" indent="0" algn="ctr" defTabSz="1017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83931" y="3672557"/>
            <a:ext cx="76993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DEL DOCENTE</a:t>
            </a:r>
            <a:endParaRPr lang="es-ES_tradnl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81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134418" y="3096493"/>
            <a:ext cx="7920880" cy="4464346"/>
          </a:xfrm>
        </p:spPr>
        <p:txBody>
          <a:bodyPr/>
          <a:lstStyle/>
          <a:p>
            <a:pPr algn="just"/>
            <a:r>
              <a:rPr lang="es-MX" dirty="0">
                <a:solidFill>
                  <a:srgbClr val="002060"/>
                </a:solidFill>
              </a:rPr>
              <a:t>Es una </a:t>
            </a:r>
            <a:r>
              <a:rPr lang="es-MX" dirty="0">
                <a:solidFill>
                  <a:srgbClr val="00B050"/>
                </a:solidFill>
              </a:rPr>
              <a:t>evaluación interna </a:t>
            </a:r>
            <a:r>
              <a:rPr lang="es-MX" dirty="0">
                <a:solidFill>
                  <a:srgbClr val="002060"/>
                </a:solidFill>
              </a:rPr>
              <a:t>que la institución realiza de sus docentes para </a:t>
            </a:r>
            <a:r>
              <a:rPr lang="es-MX" dirty="0" smtClean="0">
                <a:solidFill>
                  <a:srgbClr val="002060"/>
                </a:solidFill>
              </a:rPr>
              <a:t>valorar el </a:t>
            </a:r>
            <a:r>
              <a:rPr lang="es-MX" dirty="0">
                <a:solidFill>
                  <a:srgbClr val="002060"/>
                </a:solidFill>
              </a:rPr>
              <a:t>cumplimiento de los objetivos de las</a:t>
            </a:r>
          </a:p>
          <a:p>
            <a:pPr algn="just"/>
            <a:r>
              <a:rPr lang="es-MX" dirty="0">
                <a:solidFill>
                  <a:srgbClr val="002060"/>
                </a:solidFill>
              </a:rPr>
              <a:t>enseñanzas que </a:t>
            </a:r>
            <a:r>
              <a:rPr lang="es-MX" dirty="0" smtClean="0">
                <a:solidFill>
                  <a:srgbClr val="002060"/>
                </a:solidFill>
              </a:rPr>
              <a:t>imparten. </a:t>
            </a:r>
          </a:p>
          <a:p>
            <a:pPr algn="just"/>
            <a:endParaRPr lang="es-MX" dirty="0" smtClean="0">
              <a:solidFill>
                <a:srgbClr val="002060"/>
              </a:solidFill>
            </a:endParaRPr>
          </a:p>
          <a:p>
            <a:pPr algn="just"/>
            <a:r>
              <a:rPr lang="es-MX" dirty="0" smtClean="0">
                <a:solidFill>
                  <a:srgbClr val="002060"/>
                </a:solidFill>
              </a:rPr>
              <a:t>Los </a:t>
            </a:r>
            <a:r>
              <a:rPr lang="es-MX" dirty="0">
                <a:solidFill>
                  <a:srgbClr val="002060"/>
                </a:solidFill>
              </a:rPr>
              <a:t>resultados </a:t>
            </a:r>
            <a:r>
              <a:rPr lang="es-MX" dirty="0" smtClean="0">
                <a:solidFill>
                  <a:srgbClr val="002060"/>
                </a:solidFill>
              </a:rPr>
              <a:t>son puestos a disposición de los </a:t>
            </a:r>
            <a:r>
              <a:rPr lang="es-MX" dirty="0">
                <a:solidFill>
                  <a:srgbClr val="002060"/>
                </a:solidFill>
              </a:rPr>
              <a:t>propios </a:t>
            </a:r>
            <a:r>
              <a:rPr lang="es-MX" dirty="0" smtClean="0">
                <a:solidFill>
                  <a:srgbClr val="002060"/>
                </a:solidFill>
              </a:rPr>
              <a:t>docentes y autoridades, </a:t>
            </a:r>
            <a:r>
              <a:rPr lang="es-MX" dirty="0">
                <a:solidFill>
                  <a:srgbClr val="002060"/>
                </a:solidFill>
              </a:rPr>
              <a:t>para su revisión, análisis y </a:t>
            </a:r>
            <a:r>
              <a:rPr lang="es-MX" dirty="0" smtClean="0">
                <a:solidFill>
                  <a:srgbClr val="002060"/>
                </a:solidFill>
              </a:rPr>
              <a:t>el desarrollo </a:t>
            </a:r>
            <a:r>
              <a:rPr lang="es-MX" dirty="0">
                <a:solidFill>
                  <a:srgbClr val="002060"/>
                </a:solidFill>
              </a:rPr>
              <a:t>de estrategias de mejora de su </a:t>
            </a:r>
            <a:r>
              <a:rPr lang="es-MX" dirty="0" smtClean="0">
                <a:solidFill>
                  <a:srgbClr val="002060"/>
                </a:solidFill>
              </a:rPr>
              <a:t>desempeño. </a:t>
            </a:r>
          </a:p>
          <a:p>
            <a:pPr algn="just"/>
            <a:endParaRPr lang="es-ES_tradnl" dirty="0">
              <a:solidFill>
                <a:srgbClr val="002060"/>
              </a:solidFill>
            </a:endParaRPr>
          </a:p>
          <a:p>
            <a:pPr algn="ctr"/>
            <a:r>
              <a:rPr lang="es-MX" b="1" i="1" dirty="0">
                <a:solidFill>
                  <a:srgbClr val="00B050"/>
                </a:solidFill>
              </a:rPr>
              <a:t>Se trata de un ejercicio responsable en el cual </a:t>
            </a:r>
            <a:r>
              <a:rPr lang="es-MX" b="1" i="1" dirty="0" smtClean="0">
                <a:solidFill>
                  <a:srgbClr val="00B050"/>
                </a:solidFill>
              </a:rPr>
              <a:t>tu posición como estudiante </a:t>
            </a:r>
            <a:r>
              <a:rPr lang="es-MX" b="1" i="1" dirty="0">
                <a:solidFill>
                  <a:srgbClr val="00B050"/>
                </a:solidFill>
              </a:rPr>
              <a:t>es </a:t>
            </a:r>
            <a:r>
              <a:rPr lang="es-MX" b="1" i="1" dirty="0" smtClean="0">
                <a:solidFill>
                  <a:srgbClr val="00B050"/>
                </a:solidFill>
              </a:rPr>
              <a:t>fundamental para </a:t>
            </a:r>
            <a:r>
              <a:rPr lang="es-MX" b="1" i="1" dirty="0">
                <a:solidFill>
                  <a:srgbClr val="00B050"/>
                </a:solidFill>
              </a:rPr>
              <a:t>otorgar opiniones </a:t>
            </a:r>
            <a:r>
              <a:rPr lang="es-MX" b="1" i="1" dirty="0" smtClean="0">
                <a:solidFill>
                  <a:srgbClr val="00B050"/>
                </a:solidFill>
              </a:rPr>
              <a:t>objetivas.</a:t>
            </a:r>
            <a:endParaRPr lang="es-ES_tradnl" b="1" i="1" dirty="0">
              <a:solidFill>
                <a:srgbClr val="00B050"/>
              </a:solidFill>
            </a:endParaRPr>
          </a:p>
        </p:txBody>
      </p:sp>
      <p:pic>
        <p:nvPicPr>
          <p:cNvPr id="7170" name="Picture 2" descr="http://1.bp.blogspot.com/-qxMPzOdl3zg/T5wBWn4Pu4I/AAAAAAAAAR4/DadzAaWjQOo/s1600/banner-pop-up-evaluacion-docente-2012-a.jpg"/>
          <p:cNvPicPr>
            <a:picLocks noChangeAspect="1" noChangeArrowheads="1"/>
          </p:cNvPicPr>
          <p:nvPr/>
        </p:nvPicPr>
        <p:blipFill>
          <a:blip r:embed="rId2" cstate="print"/>
          <a:srcRect b="38668"/>
          <a:stretch>
            <a:fillRect/>
          </a:stretch>
        </p:blipFill>
        <p:spPr bwMode="auto">
          <a:xfrm>
            <a:off x="3942730" y="1296293"/>
            <a:ext cx="2304256" cy="1540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2 Marcador de texto"/>
          <p:cNvSpPr txBox="1">
            <a:spLocks/>
          </p:cNvSpPr>
          <p:nvPr/>
        </p:nvSpPr>
        <p:spPr>
          <a:xfrm>
            <a:off x="744118" y="1512317"/>
            <a:ext cx="8538845" cy="360040"/>
          </a:xfrm>
          <a:prstGeom prst="rect">
            <a:avLst/>
          </a:prstGeom>
        </p:spPr>
        <p:txBody>
          <a:bodyPr/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rgbClr val="7F7F7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90600" y="1512317"/>
            <a:ext cx="25114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_tradnl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Propósito</a:t>
            </a:r>
            <a:endParaRPr lang="es-ES_tradnl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8394" y="2016373"/>
            <a:ext cx="7992887" cy="1656184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MX" sz="2400" dirty="0" smtClean="0">
                <a:solidFill>
                  <a:srgbClr val="002060"/>
                </a:solidFill>
              </a:rPr>
              <a:t>En </a:t>
            </a:r>
            <a:r>
              <a:rPr lang="es-MX" sz="2400" dirty="0">
                <a:solidFill>
                  <a:srgbClr val="002060"/>
                </a:solidFill>
              </a:rPr>
              <a:t>el 2006 se desarrolló el Sistema de Evaluación al Desempeño Docente (SEDDUV) que permite realizar </a:t>
            </a:r>
            <a:r>
              <a:rPr lang="es-MX" sz="2400" dirty="0" smtClean="0">
                <a:solidFill>
                  <a:srgbClr val="002060"/>
                </a:solidFill>
              </a:rPr>
              <a:t>esta evaluación </a:t>
            </a:r>
            <a:r>
              <a:rPr lang="es-MX" sz="2400" dirty="0">
                <a:solidFill>
                  <a:srgbClr val="002060"/>
                </a:solidFill>
              </a:rPr>
              <a:t>en línea a </a:t>
            </a:r>
            <a:r>
              <a:rPr lang="es-MX" sz="2400" dirty="0" smtClean="0">
                <a:solidFill>
                  <a:srgbClr val="002060"/>
                </a:solidFill>
              </a:rPr>
              <a:t>través del </a:t>
            </a:r>
            <a:r>
              <a:rPr lang="es-MX" sz="2400" dirty="0">
                <a:solidFill>
                  <a:srgbClr val="002060"/>
                </a:solidFill>
              </a:rPr>
              <a:t>portal </a:t>
            </a:r>
            <a:r>
              <a:rPr lang="es-MX" sz="2400" dirty="0" smtClean="0">
                <a:solidFill>
                  <a:srgbClr val="002060"/>
                </a:solidFill>
              </a:rPr>
              <a:t>universitario.</a:t>
            </a:r>
            <a:br>
              <a:rPr lang="es-MX" sz="2400" dirty="0" smtClean="0">
                <a:solidFill>
                  <a:srgbClr val="002060"/>
                </a:solidFill>
              </a:rPr>
            </a:br>
            <a:r>
              <a:rPr lang="es-MX" sz="2400" dirty="0">
                <a:solidFill>
                  <a:srgbClr val="002060"/>
                </a:solidFill>
              </a:rPr>
              <a:t/>
            </a:r>
            <a:br>
              <a:rPr lang="es-MX" sz="2400" dirty="0">
                <a:solidFill>
                  <a:srgbClr val="002060"/>
                </a:solidFill>
              </a:rPr>
            </a:br>
            <a:r>
              <a:rPr lang="es-MX" sz="2400" dirty="0" smtClean="0">
                <a:solidFill>
                  <a:srgbClr val="002060"/>
                </a:solidFill>
              </a:rPr>
              <a:t/>
            </a:r>
            <a:br>
              <a:rPr lang="es-MX" sz="2400" dirty="0" smtClean="0">
                <a:solidFill>
                  <a:srgbClr val="002060"/>
                </a:solidFill>
              </a:rPr>
            </a:br>
            <a:r>
              <a:rPr lang="es-MX" sz="2400" dirty="0" smtClean="0">
                <a:solidFill>
                  <a:srgbClr val="002060"/>
                </a:solidFill>
              </a:rPr>
              <a:t/>
            </a:r>
            <a:br>
              <a:rPr lang="es-MX" sz="2400" dirty="0" smtClean="0">
                <a:solidFill>
                  <a:srgbClr val="002060"/>
                </a:solidFill>
              </a:rPr>
            </a:br>
            <a:r>
              <a:rPr lang="es-MX" sz="2400" dirty="0" smtClean="0">
                <a:solidFill>
                  <a:srgbClr val="002060"/>
                </a:solidFill>
              </a:rPr>
              <a:t/>
            </a:r>
            <a:br>
              <a:rPr lang="es-MX" sz="2400" dirty="0" smtClean="0">
                <a:solidFill>
                  <a:srgbClr val="002060"/>
                </a:solidFill>
              </a:rPr>
            </a:br>
            <a:r>
              <a:rPr lang="es-MX" sz="2400" dirty="0" smtClean="0">
                <a:solidFill>
                  <a:srgbClr val="002060"/>
                </a:solidFill>
              </a:rPr>
              <a:t/>
            </a:r>
            <a:br>
              <a:rPr lang="es-MX" sz="2400" dirty="0" smtClean="0">
                <a:solidFill>
                  <a:srgbClr val="002060"/>
                </a:solidFill>
              </a:rPr>
            </a:br>
            <a:r>
              <a:rPr lang="es-MX" sz="2400" dirty="0" smtClean="0">
                <a:solidFill>
                  <a:srgbClr val="002060"/>
                </a:solidFill>
              </a:rPr>
              <a:t> </a:t>
            </a:r>
            <a:br>
              <a:rPr lang="es-MX" sz="2400" dirty="0" smtClean="0">
                <a:solidFill>
                  <a:srgbClr val="002060"/>
                </a:solidFill>
              </a:rPr>
            </a:br>
            <a:r>
              <a:rPr lang="es-MX" sz="2400" dirty="0">
                <a:solidFill>
                  <a:srgbClr val="002060"/>
                </a:solidFill>
              </a:rPr>
              <a:t/>
            </a:r>
            <a:br>
              <a:rPr lang="es-MX" sz="2400" dirty="0">
                <a:solidFill>
                  <a:srgbClr val="002060"/>
                </a:solidFill>
              </a:rPr>
            </a:br>
            <a:endParaRPr lang="es-MX" sz="2400" dirty="0">
              <a:solidFill>
                <a:srgbClr val="002060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990402" y="5256733"/>
            <a:ext cx="799288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1017588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0" kern="1200" cap="none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MX" sz="2400" dirty="0" smtClean="0">
                <a:solidFill>
                  <a:srgbClr val="002060"/>
                </a:solidFill>
              </a:rPr>
              <a:t>En 2008 la Evaluación al Desempeño Docente se establece como requisito para inscripción, por una modificación al estatuto de los alumnos.</a:t>
            </a:r>
          </a:p>
          <a:p>
            <a:pPr marL="342900" indent="-342900" algn="just"/>
            <a:r>
              <a:rPr lang="es-MX" sz="2400" dirty="0" smtClean="0">
                <a:solidFill>
                  <a:srgbClr val="002060"/>
                </a:solidFill>
              </a:rPr>
              <a:t/>
            </a:r>
            <a:br>
              <a:rPr lang="es-MX" sz="2400" dirty="0" smtClean="0">
                <a:solidFill>
                  <a:srgbClr val="002060"/>
                </a:solidFill>
              </a:rPr>
            </a:br>
            <a:r>
              <a:rPr lang="es-MX" sz="2400" dirty="0" smtClean="0">
                <a:solidFill>
                  <a:srgbClr val="002060"/>
                </a:solidFill>
              </a:rPr>
              <a:t/>
            </a:r>
            <a:br>
              <a:rPr lang="es-MX" sz="2400" dirty="0" smtClean="0">
                <a:solidFill>
                  <a:srgbClr val="002060"/>
                </a:solidFill>
              </a:rPr>
            </a:br>
            <a:r>
              <a:rPr lang="es-MX" sz="2400" dirty="0" smtClean="0">
                <a:solidFill>
                  <a:srgbClr val="002060"/>
                </a:solidFill>
              </a:rPr>
              <a:t/>
            </a:r>
            <a:br>
              <a:rPr lang="es-MX" sz="2400" dirty="0" smtClean="0">
                <a:solidFill>
                  <a:srgbClr val="002060"/>
                </a:solidFill>
              </a:rPr>
            </a:br>
            <a:r>
              <a:rPr lang="es-MX" sz="2400" dirty="0" smtClean="0">
                <a:solidFill>
                  <a:srgbClr val="002060"/>
                </a:solidFill>
              </a:rPr>
              <a:t/>
            </a:r>
            <a:br>
              <a:rPr lang="es-MX" sz="2400" dirty="0" smtClean="0">
                <a:solidFill>
                  <a:srgbClr val="002060"/>
                </a:solidFill>
              </a:rPr>
            </a:br>
            <a:r>
              <a:rPr lang="es-MX" sz="2400" dirty="0" smtClean="0">
                <a:solidFill>
                  <a:srgbClr val="002060"/>
                </a:solidFill>
              </a:rPr>
              <a:t/>
            </a:r>
            <a:br>
              <a:rPr lang="es-MX" sz="2400" dirty="0" smtClean="0">
                <a:solidFill>
                  <a:srgbClr val="002060"/>
                </a:solidFill>
              </a:rPr>
            </a:br>
            <a:r>
              <a:rPr lang="es-MX" sz="2400" dirty="0" smtClean="0">
                <a:solidFill>
                  <a:srgbClr val="002060"/>
                </a:solidFill>
              </a:rPr>
              <a:t/>
            </a:r>
            <a:br>
              <a:rPr lang="es-MX" sz="2400" dirty="0" smtClean="0">
                <a:solidFill>
                  <a:srgbClr val="002060"/>
                </a:solidFill>
              </a:rPr>
            </a:br>
            <a:r>
              <a:rPr lang="es-MX" sz="2400" dirty="0" smtClean="0">
                <a:solidFill>
                  <a:srgbClr val="002060"/>
                </a:solidFill>
              </a:rPr>
              <a:t/>
            </a:r>
            <a:br>
              <a:rPr lang="es-MX" sz="2400" dirty="0" smtClean="0">
                <a:solidFill>
                  <a:srgbClr val="002060"/>
                </a:solidFill>
              </a:rPr>
            </a:br>
            <a:r>
              <a:rPr lang="es-MX" sz="2400" dirty="0" smtClean="0">
                <a:solidFill>
                  <a:srgbClr val="002060"/>
                </a:solidFill>
              </a:rPr>
              <a:t> </a:t>
            </a:r>
            <a:br>
              <a:rPr lang="es-MX" sz="2400" dirty="0" smtClean="0">
                <a:solidFill>
                  <a:srgbClr val="002060"/>
                </a:solidFill>
              </a:rPr>
            </a:br>
            <a:r>
              <a:rPr lang="es-MX" sz="2400" dirty="0" smtClean="0">
                <a:solidFill>
                  <a:srgbClr val="002060"/>
                </a:solidFill>
              </a:rPr>
              <a:t/>
            </a:r>
            <a:br>
              <a:rPr lang="es-MX" sz="2400" dirty="0" smtClean="0">
                <a:solidFill>
                  <a:srgbClr val="002060"/>
                </a:solidFill>
              </a:rPr>
            </a:br>
            <a:endParaRPr lang="es-MX" sz="2400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2570" y="3456533"/>
            <a:ext cx="5021943" cy="161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486346" y="1794921"/>
            <a:ext cx="4438596" cy="725508"/>
          </a:xfrm>
        </p:spPr>
        <p:txBody>
          <a:bodyPr/>
          <a:lstStyle/>
          <a:p>
            <a:pPr algn="ctr"/>
            <a:r>
              <a:rPr lang="es-ES_tradnl" dirty="0">
                <a:solidFill>
                  <a:srgbClr val="00B050"/>
                </a:solidFill>
              </a:rPr>
              <a:t>¿Qué es</a:t>
            </a:r>
            <a:r>
              <a:rPr lang="es-ES_tradnl" dirty="0" smtClean="0">
                <a:solidFill>
                  <a:srgbClr val="00B050"/>
                </a:solidFill>
              </a:rPr>
              <a:t>?</a:t>
            </a:r>
            <a:endParaRPr lang="es-ES_tradnl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60375" y="2736453"/>
            <a:ext cx="4438596" cy="431505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dirty="0" smtClean="0">
                <a:solidFill>
                  <a:srgbClr val="002060"/>
                </a:solidFill>
              </a:rPr>
              <a:t>Una </a:t>
            </a:r>
            <a:r>
              <a:rPr lang="es-ES_tradnl" dirty="0">
                <a:solidFill>
                  <a:srgbClr val="002060"/>
                </a:solidFill>
              </a:rPr>
              <a:t>herramienta para detectar fortalezas y debilidades.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dirty="0">
                <a:solidFill>
                  <a:srgbClr val="002060"/>
                </a:solidFill>
              </a:rPr>
              <a:t>Una oportunidad de mejora.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dirty="0">
                <a:solidFill>
                  <a:srgbClr val="002060"/>
                </a:solidFill>
              </a:rPr>
              <a:t>Un insumo para la planeación del desarrollo académico.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dirty="0">
                <a:solidFill>
                  <a:srgbClr val="002060"/>
                </a:solidFill>
              </a:rPr>
              <a:t>Un espacio para conocer la opinión de los estudiantes.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dirty="0">
                <a:solidFill>
                  <a:srgbClr val="002060"/>
                </a:solidFill>
              </a:rPr>
              <a:t>Un derecho.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dirty="0">
                <a:solidFill>
                  <a:srgbClr val="002060"/>
                </a:solidFill>
              </a:rPr>
              <a:t>Una responsabilidad.</a:t>
            </a:r>
          </a:p>
          <a:p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>
          <a:xfrm>
            <a:off x="5094858" y="1800349"/>
            <a:ext cx="4440339" cy="725508"/>
          </a:xfrm>
        </p:spPr>
        <p:txBody>
          <a:bodyPr/>
          <a:lstStyle/>
          <a:p>
            <a:pPr algn="ctr"/>
            <a:r>
              <a:rPr lang="es-ES_tradnl" dirty="0">
                <a:solidFill>
                  <a:srgbClr val="00B050"/>
                </a:solidFill>
              </a:rPr>
              <a:t>¿Qué </a:t>
            </a:r>
            <a:r>
              <a:rPr lang="es-ES_tradnl" dirty="0" smtClean="0">
                <a:solidFill>
                  <a:srgbClr val="00B050"/>
                </a:solidFill>
              </a:rPr>
              <a:t>no es?</a:t>
            </a:r>
            <a:endParaRPr lang="es-ES_tradnl" dirty="0">
              <a:solidFill>
                <a:srgbClr val="00B05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dirty="0" smtClean="0">
                <a:solidFill>
                  <a:srgbClr val="002060"/>
                </a:solidFill>
              </a:rPr>
              <a:t>Un instrumento de venganza.</a:t>
            </a:r>
            <a:endParaRPr lang="es-ES_tradnl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dirty="0">
                <a:solidFill>
                  <a:srgbClr val="002060"/>
                </a:solidFill>
              </a:rPr>
              <a:t>Una oportunidad </a:t>
            </a:r>
            <a:r>
              <a:rPr lang="es-ES_tradnl" dirty="0" smtClean="0">
                <a:solidFill>
                  <a:srgbClr val="002060"/>
                </a:solidFill>
              </a:rPr>
              <a:t>de ayudar a tu profesor.</a:t>
            </a:r>
            <a:endParaRPr lang="es-ES_tradnl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dirty="0" smtClean="0">
                <a:solidFill>
                  <a:srgbClr val="002060"/>
                </a:solidFill>
              </a:rPr>
              <a:t>Una forma de poder sobre el profesor.</a:t>
            </a:r>
            <a:endParaRPr lang="es-ES_tradnl" dirty="0">
              <a:solidFill>
                <a:srgbClr val="002060"/>
              </a:solidFill>
            </a:endParaRPr>
          </a:p>
          <a:p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846386" y="1440309"/>
            <a:ext cx="853884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017588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II. Definición de la evaluación</a:t>
            </a: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5122" name="AutoShape 2" descr="https://encrypted-tbn2.gstatic.com/images?q=tbn:ANd9GcR-ytlSfFKqq4DmBd2BKZ0hpd_I7lI-wfYtDEmx1MrWYPVSC0Z_Q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124" name="AutoShape 4" descr="https://encrypted-tbn2.gstatic.com/images?q=tbn:ANd9GcR-ytlSfFKqq4DmBd2BKZ0hpd_I7lI-wfYtDEmx1MrWYPVSC0Z_Q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34418" y="1224285"/>
            <a:ext cx="8229600" cy="688346"/>
          </a:xfrm>
        </p:spPr>
        <p:txBody>
          <a:bodyPr/>
          <a:lstStyle/>
          <a:p>
            <a:pPr algn="ctr"/>
            <a:r>
              <a:rPr lang="es-MX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¿Cuándo podré realizar la evaluación?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918394" y="2952477"/>
            <a:ext cx="8401080" cy="201622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1017588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itchFamily="34" charset="0"/>
                <a:cs typeface="+mn-cs"/>
              </a:rPr>
              <a:t>De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itchFamily="34" charset="0"/>
                <a:cs typeface="+mn-cs"/>
              </a:rPr>
              <a:t> este modo, a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itchFamily="34" charset="0"/>
                <a:cs typeface="+mn-cs"/>
              </a:rPr>
              <a:t>l finalizar cada periodo escolar tendrás la oportunidad de contestar un cuestionario en línea para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itchFamily="34" charset="0"/>
                <a:cs typeface="+mn-cs"/>
              </a:rPr>
              <a:t>evaluar a los docentes que te impartieron alguna experiencia educativa y a tu tutor académico.</a:t>
            </a:r>
          </a:p>
          <a:p>
            <a:pPr marL="0" marR="0" lvl="0" indent="0" algn="just" defTabSz="1017588" rtl="0" eaLnBrk="1" fontAlgn="base" latinLnBrk="0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itchFamily="34" charset="0"/>
              <a:cs typeface="+mn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990402" y="1800349"/>
            <a:ext cx="799288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1017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MX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La evaluación inicia con la pre-inscripción, y concluye al cierre del periodo de Inscripciones.</a:t>
            </a:r>
            <a:endParaRPr kumimoji="0" lang="es-MX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02370" y="5385261"/>
            <a:ext cx="5022850" cy="18876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2800"/>
              </a:lnSpc>
              <a:spcBef>
                <a:spcPct val="20000"/>
              </a:spcBef>
              <a:defRPr/>
            </a:pPr>
            <a:r>
              <a:rPr lang="es-ES" sz="2800" b="1" dirty="0" smtClean="0">
                <a:solidFill>
                  <a:srgbClr val="00B050"/>
                </a:solidFill>
                <a:latin typeface="Gill Sans MT" pitchFamily="34" charset="0"/>
              </a:rPr>
              <a:t>Participar  es tu derecho y obligación</a:t>
            </a:r>
            <a:r>
              <a:rPr lang="es-ES" sz="2800" dirty="0" smtClean="0">
                <a:solidFill>
                  <a:srgbClr val="00B050"/>
                </a:solidFill>
                <a:latin typeface="Gill Sans MT" pitchFamily="34" charset="0"/>
              </a:rPr>
              <a:t> y con tu opinión contribuyes a mejorar el apoyo de tus docentes y  tutor académico como un proceso</a:t>
            </a:r>
            <a:endParaRPr lang="es-MX" sz="2800" dirty="0">
              <a:solidFill>
                <a:srgbClr val="00B050"/>
              </a:solidFill>
              <a:latin typeface="Gill Sans MT" pitchFamily="34" charset="0"/>
            </a:endParaRPr>
          </a:p>
        </p:txBody>
      </p:sp>
      <p:pic>
        <p:nvPicPr>
          <p:cNvPr id="7" name="Picture 6" descr="https://encrypted-tbn2.gstatic.com/images?q=tbn:ANd9GcR-ytlSfFKqq4DmBd2BKZ0hpd_I7lI-wfYtDEmx1MrWYPVSC0Z_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9708" y="5218788"/>
            <a:ext cx="2999606" cy="2198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697087" y="1912631"/>
            <a:ext cx="8666931" cy="373600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_tradnl" dirty="0" smtClean="0">
                <a:solidFill>
                  <a:srgbClr val="002060"/>
                </a:solidFill>
              </a:rPr>
              <a:t>Evaluar objetivamente la calidad de la docencia de tus académicos.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_tradnl" dirty="0" smtClean="0">
                <a:solidFill>
                  <a:srgbClr val="002060"/>
                </a:solidFill>
              </a:rPr>
              <a:t>Tomar decisiones académicas en los Consejos Técnicos.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_tradnl" dirty="0" smtClean="0">
                <a:solidFill>
                  <a:srgbClr val="002060"/>
                </a:solidFill>
              </a:rPr>
              <a:t>Determinar la oferta de cursos de formación para los docentes.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_tradnl" dirty="0" smtClean="0">
                <a:solidFill>
                  <a:srgbClr val="002060"/>
                </a:solidFill>
              </a:rPr>
              <a:t>Detectar y resolver casos de trato inadecuado a estudiantes.</a:t>
            </a:r>
          </a:p>
          <a:p>
            <a:pPr>
              <a:lnSpc>
                <a:spcPct val="150000"/>
              </a:lnSpc>
            </a:pPr>
            <a:endParaRPr lang="es-ES_tradnl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s-ES_tradnl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s-ES_tradnl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990402" y="1464313"/>
            <a:ext cx="853884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017588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5122" name="AutoShape 2" descr="https://encrypted-tbn2.gstatic.com/images?q=tbn:ANd9GcR-ytlSfFKqq4DmBd2BKZ0hpd_I7lI-wfYtDEmx1MrWYPVSC0Z_Q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124" name="AutoShape 4" descr="https://encrypted-tbn2.gstatic.com/images?q=tbn:ANd9GcR-ytlSfFKqq4DmBd2BKZ0hpd_I7lI-wfYtDEmx1MrWYPVSC0Z_Q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134418" y="1224285"/>
            <a:ext cx="8229600" cy="688346"/>
          </a:xfrm>
          <a:prstGeom prst="rect">
            <a:avLst/>
          </a:prstGeom>
        </p:spPr>
        <p:txBody>
          <a:bodyPr/>
          <a:lstStyle>
            <a:lvl1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800" b="0" kern="1200">
                <a:solidFill>
                  <a:srgbClr val="404040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MX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Impacto de la evaluación</a:t>
            </a:r>
          </a:p>
        </p:txBody>
      </p:sp>
      <p:sp>
        <p:nvSpPr>
          <p:cNvPr id="13" name="2 Marcador de contenido"/>
          <p:cNvSpPr>
            <a:spLocks noGrp="1"/>
          </p:cNvSpPr>
          <p:nvPr>
            <p:ph sz="half" idx="2"/>
          </p:nvPr>
        </p:nvSpPr>
        <p:spPr>
          <a:xfrm>
            <a:off x="558354" y="5544765"/>
            <a:ext cx="8666931" cy="11521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_tradnl" sz="2800" dirty="0" smtClean="0">
                <a:solidFill>
                  <a:srgbClr val="00B050"/>
                </a:solidFill>
              </a:rPr>
              <a:t>Tus respuestas serán tratadas con estricta confidencialidad, el docente  sólo tendrá un reporte estadístico global de los resultados.</a:t>
            </a: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s-ES_tradnl" sz="2800" dirty="0" smtClean="0">
              <a:solidFill>
                <a:srgbClr val="00B050"/>
              </a:solidFill>
            </a:endParaRPr>
          </a:p>
          <a:p>
            <a:pPr algn="ctr">
              <a:lnSpc>
                <a:spcPct val="100000"/>
              </a:lnSpc>
            </a:pPr>
            <a:endParaRPr lang="es-ES_tradnl" sz="2800" dirty="0" smtClean="0">
              <a:solidFill>
                <a:srgbClr val="00B050"/>
              </a:solidFill>
            </a:endParaRP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s-ES_tradnl" sz="2800" dirty="0" smtClean="0">
              <a:solidFill>
                <a:srgbClr val="00B050"/>
              </a:solidFill>
            </a:endParaRPr>
          </a:p>
          <a:p>
            <a:pPr algn="ctr">
              <a:lnSpc>
                <a:spcPct val="100000"/>
              </a:lnSpc>
            </a:pPr>
            <a:endParaRPr lang="es-ES_tradnl" sz="2800" dirty="0">
              <a:solidFill>
                <a:srgbClr val="00B050"/>
              </a:solidFill>
            </a:endParaRPr>
          </a:p>
          <a:p>
            <a:pPr algn="ctr">
              <a:lnSpc>
                <a:spcPct val="100000"/>
              </a:lnSpc>
            </a:pPr>
            <a:endParaRPr lang="es-MX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final</Template>
  <TotalTime>1096</TotalTime>
  <Words>583</Words>
  <Application>Microsoft Office PowerPoint</Application>
  <PresentationFormat>Personalizado</PresentationFormat>
  <Paragraphs>97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Presentación final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el 2006 se desarrolló el Sistema de Evaluación al Desempeño Docente (SEDDUV) que permite realizar esta evaluación en línea a través del portal universitario.         </vt:lpstr>
      <vt:lpstr>Presentación de PowerPoint</vt:lpstr>
      <vt:lpstr>III. ¿Cuándo podré realizar la evaluación?</vt:lpstr>
      <vt:lpstr>Presentación de PowerPoint</vt:lpstr>
      <vt:lpstr>Presentación de PowerPoint</vt:lpstr>
      <vt:lpstr>Presentación de PowerPoint</vt:lpstr>
      <vt:lpstr>Instrumento de evaluación del tutor</vt:lpstr>
      <vt:lpstr>1. Entra al portal de la Universidad en MiUV (www.uv.mx)  2. Teclea tu clave de usuario (la obtienes tecleando la letra z minúscula y a continuación tu matrícula).  3. Introduce tu contraseña (Corresponde a los diez primeros caracteres de tu CURP).           </vt:lpstr>
      <vt:lpstr>Presentación de PowerPoint</vt:lpstr>
      <vt:lpstr>LA INFORMACIÓN ES CONFIDENCIAL Y PERSONAL  Tu evaluación es anónima</vt:lpstr>
      <vt:lpstr>  </vt:lpstr>
      <vt:lpstr>Presentación de PowerPoint</vt:lpstr>
      <vt:lpstr>¡Sean Bienvenidos!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UV</dc:creator>
  <cp:lastModifiedBy>Alejandra</cp:lastModifiedBy>
  <cp:revision>46</cp:revision>
  <dcterms:created xsi:type="dcterms:W3CDTF">2014-07-04T17:42:42Z</dcterms:created>
  <dcterms:modified xsi:type="dcterms:W3CDTF">2014-09-12T18:46:00Z</dcterms:modified>
</cp:coreProperties>
</file>