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1"/>
  </p:sldMasterIdLst>
  <p:notesMasterIdLst>
    <p:notesMasterId r:id="rId11"/>
  </p:notesMasterIdLst>
  <p:handoutMasterIdLst>
    <p:handoutMasterId r:id="rId12"/>
  </p:handoutMasterIdLst>
  <p:sldIdLst>
    <p:sldId id="283" r:id="rId2"/>
    <p:sldId id="295" r:id="rId3"/>
    <p:sldId id="303" r:id="rId4"/>
    <p:sldId id="302" r:id="rId5"/>
    <p:sldId id="307" r:id="rId6"/>
    <p:sldId id="311" r:id="rId7"/>
    <p:sldId id="310" r:id="rId8"/>
    <p:sldId id="312" r:id="rId9"/>
    <p:sldId id="309" r:id="rId10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3300"/>
    <a:srgbClr val="0033CC"/>
    <a:srgbClr val="006600"/>
    <a:srgbClr val="008000"/>
    <a:srgbClr val="CC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0" autoAdjust="0"/>
    <p:restoredTop sz="89660" autoAdjust="0"/>
  </p:normalViewPr>
  <p:slideViewPr>
    <p:cSldViewPr>
      <p:cViewPr>
        <p:scale>
          <a:sx n="75" d="100"/>
          <a:sy n="75" d="100"/>
        </p:scale>
        <p:origin x="-90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F1BA9-B94D-402C-9D8B-E7A22CC9B4F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B0A1482-EBB9-4C1F-93AD-03FB1D328C8D}">
      <dgm:prSet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1. Preinscripción en línea</a:t>
          </a:r>
        </a:p>
      </dgm:t>
    </dgm:pt>
    <dgm:pt modelId="{F5ABF0DF-F952-432D-9E23-C2E29CD30981}" type="parTrans" cxnId="{CA4B0DBB-7007-4BB7-AAEB-890996455EE3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1DC5F21D-D6F2-4704-A4A9-55E2AB437B6E}" type="sibTrans" cxnId="{CA4B0DBB-7007-4BB7-AAEB-890996455EE3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02E302CF-8C61-44A8-A1B4-06D9098B22D3}">
      <dgm:prSet/>
      <dgm:spPr/>
      <dgm:t>
        <a:bodyPr/>
        <a:lstStyle/>
        <a:p>
          <a:r>
            <a:rPr lang="es-MX" smtClean="0">
              <a:latin typeface="Arial" pitchFamily="34" charset="0"/>
              <a:cs typeface="Arial" pitchFamily="34" charset="0"/>
            </a:rPr>
            <a:t>2. Inscripción en línea </a:t>
          </a:r>
          <a:endParaRPr lang="es-MX" dirty="0" smtClean="0">
            <a:latin typeface="Arial" pitchFamily="34" charset="0"/>
            <a:cs typeface="Arial" pitchFamily="34" charset="0"/>
          </a:endParaRPr>
        </a:p>
      </dgm:t>
    </dgm:pt>
    <dgm:pt modelId="{675F5B55-1523-482D-B955-5590837FED24}" type="parTrans" cxnId="{DEDBEC32-1E9D-47A9-B6D2-D66014F420F6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64AD9AFD-336E-44D0-BD1F-F4A9D6AAA595}" type="sibTrans" cxnId="{DEDBEC32-1E9D-47A9-B6D2-D66014F420F6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FF74C289-9790-4CC8-B41F-850B4AA37F75}">
      <dgm:prSet/>
      <dgm:spPr/>
      <dgm:t>
        <a:bodyPr/>
        <a:lstStyle/>
        <a:p>
          <a:r>
            <a:rPr lang="es-MX" smtClean="0">
              <a:latin typeface="Arial" pitchFamily="34" charset="0"/>
              <a:cs typeface="Arial" pitchFamily="34" charset="0"/>
            </a:rPr>
            <a:t>3. Altas y Bajas en ventanilla . (5 días después del inicio de clases)</a:t>
          </a:r>
          <a:endParaRPr lang="es-MX" dirty="0" smtClean="0">
            <a:latin typeface="Arial" pitchFamily="34" charset="0"/>
            <a:cs typeface="Arial" pitchFamily="34" charset="0"/>
          </a:endParaRPr>
        </a:p>
      </dgm:t>
    </dgm:pt>
    <dgm:pt modelId="{79735466-BF2B-4A8B-86EC-4232A4182C2F}" type="parTrans" cxnId="{BD547D3A-5E49-4EB9-AB8D-AEC710D96B61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06DA1968-1FED-4F83-BCE0-B81D21B4008F}" type="sibTrans" cxnId="{BD547D3A-5E49-4EB9-AB8D-AEC710D96B61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00803380-9D8C-495A-8A5E-41DA97450CA7}" type="pres">
      <dgm:prSet presAssocID="{B18F1BA9-B94D-402C-9D8B-E7A22CC9B4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1FFE086-D639-4F43-8813-CF30E3F9CC05}" type="pres">
      <dgm:prSet presAssocID="{4B0A1482-EBB9-4C1F-93AD-03FB1D328C8D}" presName="composite" presStyleCnt="0"/>
      <dgm:spPr/>
      <dgm:t>
        <a:bodyPr/>
        <a:lstStyle/>
        <a:p>
          <a:endParaRPr lang="es-MX"/>
        </a:p>
      </dgm:t>
    </dgm:pt>
    <dgm:pt modelId="{F6534CE7-DF1D-453C-A121-65F7F4DC7E35}" type="pres">
      <dgm:prSet presAssocID="{4B0A1482-EBB9-4C1F-93AD-03FB1D328C8D}" presName="bentUpArrow1" presStyleLbl="alignImgPlace1" presStyleIdx="0" presStyleCnt="2"/>
      <dgm:spPr/>
      <dgm:t>
        <a:bodyPr/>
        <a:lstStyle/>
        <a:p>
          <a:endParaRPr lang="es-MX"/>
        </a:p>
      </dgm:t>
    </dgm:pt>
    <dgm:pt modelId="{D14A523F-B330-47C1-A665-B8AEC5F78364}" type="pres">
      <dgm:prSet presAssocID="{4B0A1482-EBB9-4C1F-93AD-03FB1D328C8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76567E-9AB2-4850-B4A7-A7B1CC68B607}" type="pres">
      <dgm:prSet presAssocID="{4B0A1482-EBB9-4C1F-93AD-03FB1D328C8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0C0D57-ECE0-4EFB-ACA1-65FBD05B3E45}" type="pres">
      <dgm:prSet presAssocID="{1DC5F21D-D6F2-4704-A4A9-55E2AB437B6E}" presName="sibTrans" presStyleCnt="0"/>
      <dgm:spPr/>
      <dgm:t>
        <a:bodyPr/>
        <a:lstStyle/>
        <a:p>
          <a:endParaRPr lang="es-MX"/>
        </a:p>
      </dgm:t>
    </dgm:pt>
    <dgm:pt modelId="{720BBDA9-40CD-450B-90EB-56D2A0231ECE}" type="pres">
      <dgm:prSet presAssocID="{02E302CF-8C61-44A8-A1B4-06D9098B22D3}" presName="composite" presStyleCnt="0"/>
      <dgm:spPr/>
      <dgm:t>
        <a:bodyPr/>
        <a:lstStyle/>
        <a:p>
          <a:endParaRPr lang="es-MX"/>
        </a:p>
      </dgm:t>
    </dgm:pt>
    <dgm:pt modelId="{7D52C190-4C4A-4077-98DE-DB39CC4BFA68}" type="pres">
      <dgm:prSet presAssocID="{02E302CF-8C61-44A8-A1B4-06D9098B22D3}" presName="bentUpArrow1" presStyleLbl="alignImgPlace1" presStyleIdx="1" presStyleCnt="2"/>
      <dgm:spPr/>
      <dgm:t>
        <a:bodyPr/>
        <a:lstStyle/>
        <a:p>
          <a:endParaRPr lang="es-MX"/>
        </a:p>
      </dgm:t>
    </dgm:pt>
    <dgm:pt modelId="{6C258F7A-16C9-4975-81D8-CA2A3691104D}" type="pres">
      <dgm:prSet presAssocID="{02E302CF-8C61-44A8-A1B4-06D9098B22D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DD5F78-BF8C-4FE8-955A-9BD4165D0A12}" type="pres">
      <dgm:prSet presAssocID="{02E302CF-8C61-44A8-A1B4-06D9098B22D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244416-C6A8-4EBC-9621-9E67513E9E18}" type="pres">
      <dgm:prSet presAssocID="{64AD9AFD-336E-44D0-BD1F-F4A9D6AAA595}" presName="sibTrans" presStyleCnt="0"/>
      <dgm:spPr/>
      <dgm:t>
        <a:bodyPr/>
        <a:lstStyle/>
        <a:p>
          <a:endParaRPr lang="es-MX"/>
        </a:p>
      </dgm:t>
    </dgm:pt>
    <dgm:pt modelId="{FF54B28C-FB1B-49A6-883F-2B934834D9EA}" type="pres">
      <dgm:prSet presAssocID="{FF74C289-9790-4CC8-B41F-850B4AA37F75}" presName="composite" presStyleCnt="0"/>
      <dgm:spPr/>
      <dgm:t>
        <a:bodyPr/>
        <a:lstStyle/>
        <a:p>
          <a:endParaRPr lang="es-MX"/>
        </a:p>
      </dgm:t>
    </dgm:pt>
    <dgm:pt modelId="{B3BC84C4-EACE-495D-B0C5-C14CF207D261}" type="pres">
      <dgm:prSet presAssocID="{FF74C289-9790-4CC8-B41F-850B4AA37F7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9EEE80-F127-4DF1-B2A4-625DB808BAC4}" type="presOf" srcId="{FF74C289-9790-4CC8-B41F-850B4AA37F75}" destId="{B3BC84C4-EACE-495D-B0C5-C14CF207D261}" srcOrd="0" destOrd="0" presId="urn:microsoft.com/office/officeart/2005/8/layout/StepDownProcess"/>
    <dgm:cxn modelId="{254F7454-FE1D-44EB-B59F-A0F1161B67FC}" type="presOf" srcId="{B18F1BA9-B94D-402C-9D8B-E7A22CC9B4F3}" destId="{00803380-9D8C-495A-8A5E-41DA97450CA7}" srcOrd="0" destOrd="0" presId="urn:microsoft.com/office/officeart/2005/8/layout/StepDownProcess"/>
    <dgm:cxn modelId="{CA4B0DBB-7007-4BB7-AAEB-890996455EE3}" srcId="{B18F1BA9-B94D-402C-9D8B-E7A22CC9B4F3}" destId="{4B0A1482-EBB9-4C1F-93AD-03FB1D328C8D}" srcOrd="0" destOrd="0" parTransId="{F5ABF0DF-F952-432D-9E23-C2E29CD30981}" sibTransId="{1DC5F21D-D6F2-4704-A4A9-55E2AB437B6E}"/>
    <dgm:cxn modelId="{BD547D3A-5E49-4EB9-AB8D-AEC710D96B61}" srcId="{B18F1BA9-B94D-402C-9D8B-E7A22CC9B4F3}" destId="{FF74C289-9790-4CC8-B41F-850B4AA37F75}" srcOrd="2" destOrd="0" parTransId="{79735466-BF2B-4A8B-86EC-4232A4182C2F}" sibTransId="{06DA1968-1FED-4F83-BCE0-B81D21B4008F}"/>
    <dgm:cxn modelId="{DEDBEC32-1E9D-47A9-B6D2-D66014F420F6}" srcId="{B18F1BA9-B94D-402C-9D8B-E7A22CC9B4F3}" destId="{02E302CF-8C61-44A8-A1B4-06D9098B22D3}" srcOrd="1" destOrd="0" parTransId="{675F5B55-1523-482D-B955-5590837FED24}" sibTransId="{64AD9AFD-336E-44D0-BD1F-F4A9D6AAA595}"/>
    <dgm:cxn modelId="{EA6D2037-01CE-4272-A288-AE74BB427FC7}" type="presOf" srcId="{02E302CF-8C61-44A8-A1B4-06D9098B22D3}" destId="{6C258F7A-16C9-4975-81D8-CA2A3691104D}" srcOrd="0" destOrd="0" presId="urn:microsoft.com/office/officeart/2005/8/layout/StepDownProcess"/>
    <dgm:cxn modelId="{7C512BB0-26DF-4972-8F2C-ADED56C8FFBF}" type="presOf" srcId="{4B0A1482-EBB9-4C1F-93AD-03FB1D328C8D}" destId="{D14A523F-B330-47C1-A665-B8AEC5F78364}" srcOrd="0" destOrd="0" presId="urn:microsoft.com/office/officeart/2005/8/layout/StepDownProcess"/>
    <dgm:cxn modelId="{282603D4-15C5-4649-BBC4-72B6352104DD}" type="presParOf" srcId="{00803380-9D8C-495A-8A5E-41DA97450CA7}" destId="{A1FFE086-D639-4F43-8813-CF30E3F9CC05}" srcOrd="0" destOrd="0" presId="urn:microsoft.com/office/officeart/2005/8/layout/StepDownProcess"/>
    <dgm:cxn modelId="{92E55454-1E83-4744-97C6-A1A1D35EC143}" type="presParOf" srcId="{A1FFE086-D639-4F43-8813-CF30E3F9CC05}" destId="{F6534CE7-DF1D-453C-A121-65F7F4DC7E35}" srcOrd="0" destOrd="0" presId="urn:microsoft.com/office/officeart/2005/8/layout/StepDownProcess"/>
    <dgm:cxn modelId="{EA23FB73-597E-410E-A4B4-889DBE1261B4}" type="presParOf" srcId="{A1FFE086-D639-4F43-8813-CF30E3F9CC05}" destId="{D14A523F-B330-47C1-A665-B8AEC5F78364}" srcOrd="1" destOrd="0" presId="urn:microsoft.com/office/officeart/2005/8/layout/StepDownProcess"/>
    <dgm:cxn modelId="{278A671B-BD9F-429A-895D-F6E5E5DC7C0D}" type="presParOf" srcId="{A1FFE086-D639-4F43-8813-CF30E3F9CC05}" destId="{1176567E-9AB2-4850-B4A7-A7B1CC68B607}" srcOrd="2" destOrd="0" presId="urn:microsoft.com/office/officeart/2005/8/layout/StepDownProcess"/>
    <dgm:cxn modelId="{564CCB3E-C8B9-4069-9E53-D0FA68C08DB4}" type="presParOf" srcId="{00803380-9D8C-495A-8A5E-41DA97450CA7}" destId="{D10C0D57-ECE0-4EFB-ACA1-65FBD05B3E45}" srcOrd="1" destOrd="0" presId="urn:microsoft.com/office/officeart/2005/8/layout/StepDownProcess"/>
    <dgm:cxn modelId="{C82DCCC1-1A92-433E-B4F1-2C5D0BFD562B}" type="presParOf" srcId="{00803380-9D8C-495A-8A5E-41DA97450CA7}" destId="{720BBDA9-40CD-450B-90EB-56D2A0231ECE}" srcOrd="2" destOrd="0" presId="urn:microsoft.com/office/officeart/2005/8/layout/StepDownProcess"/>
    <dgm:cxn modelId="{A391D0F5-13D0-4342-87A2-4AE436AFC166}" type="presParOf" srcId="{720BBDA9-40CD-450B-90EB-56D2A0231ECE}" destId="{7D52C190-4C4A-4077-98DE-DB39CC4BFA68}" srcOrd="0" destOrd="0" presId="urn:microsoft.com/office/officeart/2005/8/layout/StepDownProcess"/>
    <dgm:cxn modelId="{6CCD5219-D76E-4625-B2EC-EC2FB6B958D2}" type="presParOf" srcId="{720BBDA9-40CD-450B-90EB-56D2A0231ECE}" destId="{6C258F7A-16C9-4975-81D8-CA2A3691104D}" srcOrd="1" destOrd="0" presId="urn:microsoft.com/office/officeart/2005/8/layout/StepDownProcess"/>
    <dgm:cxn modelId="{71C6D16C-4842-48D1-8FAB-20C23B204BB9}" type="presParOf" srcId="{720BBDA9-40CD-450B-90EB-56D2A0231ECE}" destId="{08DD5F78-BF8C-4FE8-955A-9BD4165D0A12}" srcOrd="2" destOrd="0" presId="urn:microsoft.com/office/officeart/2005/8/layout/StepDownProcess"/>
    <dgm:cxn modelId="{EFFD21C6-3E31-4EBE-9EC2-C8D0EB316940}" type="presParOf" srcId="{00803380-9D8C-495A-8A5E-41DA97450CA7}" destId="{44244416-C6A8-4EBC-9621-9E67513E9E18}" srcOrd="3" destOrd="0" presId="urn:microsoft.com/office/officeart/2005/8/layout/StepDownProcess"/>
    <dgm:cxn modelId="{575F828B-428B-4BB2-B085-A53F2CC36676}" type="presParOf" srcId="{00803380-9D8C-495A-8A5E-41DA97450CA7}" destId="{FF54B28C-FB1B-49A6-883F-2B934834D9EA}" srcOrd="4" destOrd="0" presId="urn:microsoft.com/office/officeart/2005/8/layout/StepDownProcess"/>
    <dgm:cxn modelId="{C3778C5C-F81E-44A1-9DD2-8BC572EDEC1B}" type="presParOf" srcId="{FF54B28C-FB1B-49A6-883F-2B934834D9EA}" destId="{B3BC84C4-EACE-495D-B0C5-C14CF207D26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F1BA9-B94D-402C-9D8B-E7A22CC9B4F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2E302CF-8C61-44A8-A1B4-06D9098B22D3}">
      <dgm:prSet custT="1"/>
      <dgm:spPr/>
      <dgm:t>
        <a:bodyPr/>
        <a:lstStyle/>
        <a:p>
          <a:pPr algn="l"/>
          <a:r>
            <a:rPr lang="es-MX" sz="3200" dirty="0" smtClean="0"/>
            <a:t>1. Inscripción en línea. </a:t>
          </a:r>
        </a:p>
      </dgm:t>
    </dgm:pt>
    <dgm:pt modelId="{675F5B55-1523-482D-B955-5590837FED24}" type="parTrans" cxnId="{DEDBEC32-1E9D-47A9-B6D2-D66014F420F6}">
      <dgm:prSet/>
      <dgm:spPr/>
      <dgm:t>
        <a:bodyPr/>
        <a:lstStyle/>
        <a:p>
          <a:endParaRPr lang="es-MX"/>
        </a:p>
      </dgm:t>
    </dgm:pt>
    <dgm:pt modelId="{64AD9AFD-336E-44D0-BD1F-F4A9D6AAA595}" type="sibTrans" cxnId="{DEDBEC32-1E9D-47A9-B6D2-D66014F420F6}">
      <dgm:prSet/>
      <dgm:spPr/>
      <dgm:t>
        <a:bodyPr/>
        <a:lstStyle/>
        <a:p>
          <a:endParaRPr lang="es-MX"/>
        </a:p>
      </dgm:t>
    </dgm:pt>
    <dgm:pt modelId="{FF74C289-9790-4CC8-B41F-850B4AA37F75}">
      <dgm:prSet custT="1"/>
      <dgm:spPr/>
      <dgm:t>
        <a:bodyPr/>
        <a:lstStyle/>
        <a:p>
          <a:pPr algn="l"/>
          <a:r>
            <a:rPr lang="es-MX" sz="3200" dirty="0" smtClean="0"/>
            <a:t>2. Altas y Bajas en ventanilla . </a:t>
          </a:r>
        </a:p>
      </dgm:t>
    </dgm:pt>
    <dgm:pt modelId="{79735466-BF2B-4A8B-86EC-4232A4182C2F}" type="parTrans" cxnId="{BD547D3A-5E49-4EB9-AB8D-AEC710D96B61}">
      <dgm:prSet/>
      <dgm:spPr/>
      <dgm:t>
        <a:bodyPr/>
        <a:lstStyle/>
        <a:p>
          <a:endParaRPr lang="es-MX"/>
        </a:p>
      </dgm:t>
    </dgm:pt>
    <dgm:pt modelId="{06DA1968-1FED-4F83-BCE0-B81D21B4008F}" type="sibTrans" cxnId="{BD547D3A-5E49-4EB9-AB8D-AEC710D96B61}">
      <dgm:prSet/>
      <dgm:spPr/>
      <dgm:t>
        <a:bodyPr/>
        <a:lstStyle/>
        <a:p>
          <a:endParaRPr lang="es-MX"/>
        </a:p>
      </dgm:t>
    </dgm:pt>
    <dgm:pt modelId="{00803380-9D8C-495A-8A5E-41DA97450CA7}" type="pres">
      <dgm:prSet presAssocID="{B18F1BA9-B94D-402C-9D8B-E7A22CC9B4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20BBDA9-40CD-450B-90EB-56D2A0231ECE}" type="pres">
      <dgm:prSet presAssocID="{02E302CF-8C61-44A8-A1B4-06D9098B22D3}" presName="composite" presStyleCnt="0"/>
      <dgm:spPr/>
      <dgm:t>
        <a:bodyPr/>
        <a:lstStyle/>
        <a:p>
          <a:endParaRPr lang="es-MX"/>
        </a:p>
      </dgm:t>
    </dgm:pt>
    <dgm:pt modelId="{7D52C190-4C4A-4077-98DE-DB39CC4BFA68}" type="pres">
      <dgm:prSet presAssocID="{02E302CF-8C61-44A8-A1B4-06D9098B22D3}" presName="bentUpArrow1" presStyleLbl="alignImgPlace1" presStyleIdx="0" presStyleCnt="1"/>
      <dgm:spPr/>
      <dgm:t>
        <a:bodyPr/>
        <a:lstStyle/>
        <a:p>
          <a:endParaRPr lang="es-MX"/>
        </a:p>
      </dgm:t>
    </dgm:pt>
    <dgm:pt modelId="{6C258F7A-16C9-4975-81D8-CA2A3691104D}" type="pres">
      <dgm:prSet presAssocID="{02E302CF-8C61-44A8-A1B4-06D9098B22D3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DD5F78-BF8C-4FE8-955A-9BD4165D0A12}" type="pres">
      <dgm:prSet presAssocID="{02E302CF-8C61-44A8-A1B4-06D9098B22D3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244416-C6A8-4EBC-9621-9E67513E9E18}" type="pres">
      <dgm:prSet presAssocID="{64AD9AFD-336E-44D0-BD1F-F4A9D6AAA595}" presName="sibTrans" presStyleCnt="0"/>
      <dgm:spPr/>
      <dgm:t>
        <a:bodyPr/>
        <a:lstStyle/>
        <a:p>
          <a:endParaRPr lang="es-MX"/>
        </a:p>
      </dgm:t>
    </dgm:pt>
    <dgm:pt modelId="{FF54B28C-FB1B-49A6-883F-2B934834D9EA}" type="pres">
      <dgm:prSet presAssocID="{FF74C289-9790-4CC8-B41F-850B4AA37F75}" presName="composite" presStyleCnt="0"/>
      <dgm:spPr/>
      <dgm:t>
        <a:bodyPr/>
        <a:lstStyle/>
        <a:p>
          <a:endParaRPr lang="es-MX"/>
        </a:p>
      </dgm:t>
    </dgm:pt>
    <dgm:pt modelId="{B3BC84C4-EACE-495D-B0C5-C14CF207D261}" type="pres">
      <dgm:prSet presAssocID="{FF74C289-9790-4CC8-B41F-850B4AA37F7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FABA671-6704-4717-A404-A807852178F6}" type="presOf" srcId="{B18F1BA9-B94D-402C-9D8B-E7A22CC9B4F3}" destId="{00803380-9D8C-495A-8A5E-41DA97450CA7}" srcOrd="0" destOrd="0" presId="urn:microsoft.com/office/officeart/2005/8/layout/StepDownProcess"/>
    <dgm:cxn modelId="{33D6E5AE-39AE-444E-970F-37856B2289EF}" type="presOf" srcId="{02E302CF-8C61-44A8-A1B4-06D9098B22D3}" destId="{6C258F7A-16C9-4975-81D8-CA2A3691104D}" srcOrd="0" destOrd="0" presId="urn:microsoft.com/office/officeart/2005/8/layout/StepDownProcess"/>
    <dgm:cxn modelId="{BD547D3A-5E49-4EB9-AB8D-AEC710D96B61}" srcId="{B18F1BA9-B94D-402C-9D8B-E7A22CC9B4F3}" destId="{FF74C289-9790-4CC8-B41F-850B4AA37F75}" srcOrd="1" destOrd="0" parTransId="{79735466-BF2B-4A8B-86EC-4232A4182C2F}" sibTransId="{06DA1968-1FED-4F83-BCE0-B81D21B4008F}"/>
    <dgm:cxn modelId="{E4533D91-425C-455E-9932-837A2020FD4F}" type="presOf" srcId="{FF74C289-9790-4CC8-B41F-850B4AA37F75}" destId="{B3BC84C4-EACE-495D-B0C5-C14CF207D261}" srcOrd="0" destOrd="0" presId="urn:microsoft.com/office/officeart/2005/8/layout/StepDownProcess"/>
    <dgm:cxn modelId="{DEDBEC32-1E9D-47A9-B6D2-D66014F420F6}" srcId="{B18F1BA9-B94D-402C-9D8B-E7A22CC9B4F3}" destId="{02E302CF-8C61-44A8-A1B4-06D9098B22D3}" srcOrd="0" destOrd="0" parTransId="{675F5B55-1523-482D-B955-5590837FED24}" sibTransId="{64AD9AFD-336E-44D0-BD1F-F4A9D6AAA595}"/>
    <dgm:cxn modelId="{F853FFFA-B670-43B6-9381-63D69DEF23A6}" type="presParOf" srcId="{00803380-9D8C-495A-8A5E-41DA97450CA7}" destId="{720BBDA9-40CD-450B-90EB-56D2A0231ECE}" srcOrd="0" destOrd="0" presId="urn:microsoft.com/office/officeart/2005/8/layout/StepDownProcess"/>
    <dgm:cxn modelId="{A4D9BFE0-DEB8-4746-B70C-7F4338A7094B}" type="presParOf" srcId="{720BBDA9-40CD-450B-90EB-56D2A0231ECE}" destId="{7D52C190-4C4A-4077-98DE-DB39CC4BFA68}" srcOrd="0" destOrd="0" presId="urn:microsoft.com/office/officeart/2005/8/layout/StepDownProcess"/>
    <dgm:cxn modelId="{DF2C6BB2-71A2-4203-9343-8945669F2B33}" type="presParOf" srcId="{720BBDA9-40CD-450B-90EB-56D2A0231ECE}" destId="{6C258F7A-16C9-4975-81D8-CA2A3691104D}" srcOrd="1" destOrd="0" presId="urn:microsoft.com/office/officeart/2005/8/layout/StepDownProcess"/>
    <dgm:cxn modelId="{8A60D6F6-6A93-4AE9-AC88-2B116A46833F}" type="presParOf" srcId="{720BBDA9-40CD-450B-90EB-56D2A0231ECE}" destId="{08DD5F78-BF8C-4FE8-955A-9BD4165D0A12}" srcOrd="2" destOrd="0" presId="urn:microsoft.com/office/officeart/2005/8/layout/StepDownProcess"/>
    <dgm:cxn modelId="{481D059C-0B3B-44DF-9952-29B4FA9872B1}" type="presParOf" srcId="{00803380-9D8C-495A-8A5E-41DA97450CA7}" destId="{44244416-C6A8-4EBC-9621-9E67513E9E18}" srcOrd="1" destOrd="0" presId="urn:microsoft.com/office/officeart/2005/8/layout/StepDownProcess"/>
    <dgm:cxn modelId="{FF2C92E6-02BD-40B2-AFBF-133C3C1F5CD7}" type="presParOf" srcId="{00803380-9D8C-495A-8A5E-41DA97450CA7}" destId="{FF54B28C-FB1B-49A6-883F-2B934834D9EA}" srcOrd="2" destOrd="0" presId="urn:microsoft.com/office/officeart/2005/8/layout/StepDownProcess"/>
    <dgm:cxn modelId="{55D36CEA-05A7-4C26-8E69-A97866333725}" type="presParOf" srcId="{FF54B28C-FB1B-49A6-883F-2B934834D9EA}" destId="{B3BC84C4-EACE-495D-B0C5-C14CF207D26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34CE7-DF1D-453C-A121-65F7F4DC7E35}">
      <dsp:nvSpPr>
        <dsp:cNvPr id="0" name=""/>
        <dsp:cNvSpPr/>
      </dsp:nvSpPr>
      <dsp:spPr>
        <a:xfrm rot="5400000">
          <a:off x="1021365" y="1161727"/>
          <a:ext cx="1027448" cy="11697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A523F-B330-47C1-A665-B8AEC5F78364}">
      <dsp:nvSpPr>
        <dsp:cNvPr id="0" name=""/>
        <dsp:cNvSpPr/>
      </dsp:nvSpPr>
      <dsp:spPr>
        <a:xfrm>
          <a:off x="749154" y="22780"/>
          <a:ext cx="1729617" cy="121067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Arial" pitchFamily="34" charset="0"/>
              <a:cs typeface="Arial" pitchFamily="34" charset="0"/>
            </a:rPr>
            <a:t>1. Preinscripción en línea</a:t>
          </a:r>
        </a:p>
      </dsp:txBody>
      <dsp:txXfrm>
        <a:off x="808265" y="81891"/>
        <a:ext cx="1611395" cy="1092454"/>
      </dsp:txXfrm>
    </dsp:sp>
    <dsp:sp modelId="{1176567E-9AB2-4850-B4A7-A7B1CC68B607}">
      <dsp:nvSpPr>
        <dsp:cNvPr id="0" name=""/>
        <dsp:cNvSpPr/>
      </dsp:nvSpPr>
      <dsp:spPr>
        <a:xfrm>
          <a:off x="2478772" y="138246"/>
          <a:ext cx="1257959" cy="97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2C190-4C4A-4077-98DE-DB39CC4BFA68}">
      <dsp:nvSpPr>
        <dsp:cNvPr id="0" name=""/>
        <dsp:cNvSpPr/>
      </dsp:nvSpPr>
      <dsp:spPr>
        <a:xfrm rot="5400000">
          <a:off x="2455402" y="2521716"/>
          <a:ext cx="1027448" cy="11697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8F7A-16C9-4975-81D8-CA2A3691104D}">
      <dsp:nvSpPr>
        <dsp:cNvPr id="0" name=""/>
        <dsp:cNvSpPr/>
      </dsp:nvSpPr>
      <dsp:spPr>
        <a:xfrm>
          <a:off x="2183191" y="1382769"/>
          <a:ext cx="1729617" cy="121067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>
              <a:latin typeface="Arial" pitchFamily="34" charset="0"/>
              <a:cs typeface="Arial" pitchFamily="34" charset="0"/>
            </a:rPr>
            <a:t>2. Inscripción en línea </a:t>
          </a:r>
          <a:endParaRPr lang="es-MX" sz="1500" kern="1200" dirty="0" smtClean="0">
            <a:latin typeface="Arial" pitchFamily="34" charset="0"/>
            <a:cs typeface="Arial" pitchFamily="34" charset="0"/>
          </a:endParaRPr>
        </a:p>
      </dsp:txBody>
      <dsp:txXfrm>
        <a:off x="2242302" y="1441880"/>
        <a:ext cx="1611395" cy="1092454"/>
      </dsp:txXfrm>
    </dsp:sp>
    <dsp:sp modelId="{08DD5F78-BF8C-4FE8-955A-9BD4165D0A12}">
      <dsp:nvSpPr>
        <dsp:cNvPr id="0" name=""/>
        <dsp:cNvSpPr/>
      </dsp:nvSpPr>
      <dsp:spPr>
        <a:xfrm>
          <a:off x="3912808" y="1498235"/>
          <a:ext cx="1257959" cy="97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C84C4-EACE-495D-B0C5-C14CF207D261}">
      <dsp:nvSpPr>
        <dsp:cNvPr id="0" name=""/>
        <dsp:cNvSpPr/>
      </dsp:nvSpPr>
      <dsp:spPr>
        <a:xfrm>
          <a:off x="3617227" y="2742758"/>
          <a:ext cx="1729617" cy="121067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>
              <a:latin typeface="Arial" pitchFamily="34" charset="0"/>
              <a:cs typeface="Arial" pitchFamily="34" charset="0"/>
            </a:rPr>
            <a:t>3. Altas y Bajas en ventanilla . (5 días después del inicio de clases)</a:t>
          </a:r>
          <a:endParaRPr lang="es-MX" sz="1500" kern="1200" dirty="0" smtClean="0">
            <a:latin typeface="Arial" pitchFamily="34" charset="0"/>
            <a:cs typeface="Arial" pitchFamily="34" charset="0"/>
          </a:endParaRPr>
        </a:p>
      </dsp:txBody>
      <dsp:txXfrm>
        <a:off x="3676338" y="2801869"/>
        <a:ext cx="1611395" cy="109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2C190-4C4A-4077-98DE-DB39CC4BFA68}">
      <dsp:nvSpPr>
        <dsp:cNvPr id="0" name=""/>
        <dsp:cNvSpPr/>
      </dsp:nvSpPr>
      <dsp:spPr>
        <a:xfrm rot="5400000">
          <a:off x="1037843" y="1763417"/>
          <a:ext cx="1577051" cy="17954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8F7A-16C9-4975-81D8-CA2A3691104D}">
      <dsp:nvSpPr>
        <dsp:cNvPr id="0" name=""/>
        <dsp:cNvSpPr/>
      </dsp:nvSpPr>
      <dsp:spPr>
        <a:xfrm>
          <a:off x="620020" y="15224"/>
          <a:ext cx="2654825" cy="185829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1. Inscripción en línea. </a:t>
          </a:r>
        </a:p>
      </dsp:txBody>
      <dsp:txXfrm>
        <a:off x="710751" y="105955"/>
        <a:ext cx="2473363" cy="1676829"/>
      </dsp:txXfrm>
    </dsp:sp>
    <dsp:sp modelId="{08DD5F78-BF8C-4FE8-955A-9BD4165D0A12}">
      <dsp:nvSpPr>
        <dsp:cNvPr id="0" name=""/>
        <dsp:cNvSpPr/>
      </dsp:nvSpPr>
      <dsp:spPr>
        <a:xfrm>
          <a:off x="3274846" y="192455"/>
          <a:ext cx="1930867" cy="15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C84C4-EACE-495D-B0C5-C14CF207D261}">
      <dsp:nvSpPr>
        <dsp:cNvPr id="0" name=""/>
        <dsp:cNvSpPr/>
      </dsp:nvSpPr>
      <dsp:spPr>
        <a:xfrm>
          <a:off x="2821153" y="2102699"/>
          <a:ext cx="2654825" cy="185829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2. Altas y Bajas en ventanilla . </a:t>
          </a:r>
        </a:p>
      </dsp:txBody>
      <dsp:txXfrm>
        <a:off x="2911884" y="2193430"/>
        <a:ext cx="2473363" cy="1676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EA2796-B431-4404-98AC-5A00F1D77A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77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5D4A09-50DC-4ECB-8555-3F117044642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344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C919A3-7CF4-41FA-BA04-56737A3FD07C}" type="slidenum">
              <a:rPr lang="es-MX" smtClean="0"/>
              <a:pPr eaLnBrk="1" hangingPunct="1"/>
              <a:t>1</a:t>
            </a:fld>
            <a:endParaRPr lang="es-MX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>
              <a:latin typeface="Arial" pitchFamily="34" charset="0"/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310A6A-A00A-48A7-BCE5-3CF86D34065A}" type="slidenum">
              <a:rPr lang="es-MX" smtClean="0"/>
              <a:pPr eaLnBrk="1" hangingPunct="1"/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/>
              <a:t>Los créditos que obtendrás al aprobarla</a:t>
            </a:r>
            <a:r>
              <a:rPr lang="es-MX" dirty="0" smtClean="0"/>
              <a:t>: este número de créditos se asigna en función de la complejidad de la EE, entre más créditos tenga, más horas de estudio requerirás para acreditarla.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D4A09-50DC-4ECB-8555-3F1170446424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26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20533676">
            <a:off x="257691" y="3293582"/>
            <a:ext cx="3409599" cy="3099329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346">
            <a:off x="3199815" y="2547358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392AD-C091-4F12-BC5F-2380AD861E91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62F47-9A20-4578-A934-3CF00980071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DDD96-52AB-43F2-8966-B5054046F750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A3A2E-4919-4020-BF49-C699A7E4901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1440" cy="144267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08522-E1CF-4796-B5E4-EEF89EE8E607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97006-C4AE-4C7E-9278-4A3F35CAFD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08EA-429E-4CAE-9FFF-74DED9A043D1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F6622-B6B6-43B7-85AE-5D99E6E79D0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DEE93-E155-427B-8776-ADA00099A4B6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4DA0-086B-44F8-8E71-B046809661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BB699-EF44-4757-8EE9-540AFBE6AC73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B69C-2F74-4E42-80E4-6838944F3D2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F85DC-4E3C-48BC-9300-F2A6D295F4AD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8942A-4733-4EC3-83ED-07FF7FCD63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B4D17-04FE-4670-97B5-072A390E39DA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5D296-0A9C-420E-ADF3-5BA06AD9121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46B1D-81A0-4883-B32F-56C7AD74D010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3812-FE26-4E12-8CC8-B67AFD60CCC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39809-2D29-457B-B0E4-66E39C64A0DC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C14D2-43A4-4218-94FB-0EB5DD4FE9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34136"/>
            <a:ext cx="8197184" cy="1423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8208912" cy="428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2A282E54-78BF-471F-B290-3299DD0DF78A}" type="datetimeFigureOut">
              <a:rPr lang="es-MX" smtClean="0"/>
              <a:pPr>
                <a:defRPr/>
              </a:pPr>
              <a:t>15/08/2013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0B549FD6-35C4-487C-83B2-9AA727AB9D7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v.mx/dgda/afel/oferta-educativa-afe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salazar@uv.mx" TargetMode="External"/><Relationship Id="rId2" Type="http://schemas.openxmlformats.org/officeDocument/2006/relationships/hyperlink" Target="mailto:kguerrero@uv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uv.mx/dgda/af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 rot="360000">
            <a:off x="3274179" y="3317905"/>
            <a:ext cx="4847038" cy="1599722"/>
          </a:xfrm>
        </p:spPr>
        <p:txBody>
          <a:bodyPr/>
          <a:lstStyle/>
          <a:p>
            <a:r>
              <a:rPr lang="es-MX" dirty="0" smtClean="0"/>
              <a:t>Área de formación de Elección Libre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 rot="360000">
            <a:off x="3100983" y="5119082"/>
            <a:ext cx="4836456" cy="1040845"/>
          </a:xfrm>
        </p:spPr>
        <p:txBody>
          <a:bodyPr>
            <a:normAutofit/>
          </a:bodyPr>
          <a:lstStyle/>
          <a:p>
            <a:r>
              <a:rPr lang="es-MX" sz="3200" dirty="0" smtClean="0"/>
              <a:t>AFEL</a:t>
            </a:r>
            <a:endParaRPr lang="es-MX" sz="3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1584176" cy="118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7280">
            <a:off x="1259390" y="703548"/>
            <a:ext cx="2250267" cy="16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2986">
            <a:off x="164714" y="1852444"/>
            <a:ext cx="1965698" cy="146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CuadroTexto"/>
          <p:cNvSpPr txBox="1"/>
          <p:nvPr/>
        </p:nvSpPr>
        <p:spPr>
          <a:xfrm rot="20473882">
            <a:off x="592668" y="3494238"/>
            <a:ext cx="2751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Salud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integral,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Idiomas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Manifestaciones artísticas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Formación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y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divulgación científica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Innovación educativa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Ecología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Cultura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utie Patootie" pitchFamily="2" charset="0"/>
                <a:ea typeface="Cutie Patootie" pitchFamily="2" charset="0"/>
              </a:rPr>
              <a:t>ciudadana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utie Patootie" pitchFamily="2" charset="0"/>
              <a:ea typeface="Cutie Patooti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izquierda"/>
          <p:cNvSpPr/>
          <p:nvPr/>
        </p:nvSpPr>
        <p:spPr>
          <a:xfrm flipH="1">
            <a:off x="1374158" y="3051430"/>
            <a:ext cx="6290217" cy="181530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473488" cy="1442674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dirty="0" smtClean="0"/>
              <a:t>Áreas de formación de tu plan de estudios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39260" y="4082660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de egreso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6408712" cy="52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98070" y="1904044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Área de formación terminal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49140" y="3851827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Área de formación disciplinaria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03648" y="5467655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Área de formación básica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9209" y="1556793"/>
            <a:ext cx="492443" cy="48045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Área de formación de elección libre</a:t>
            </a:r>
            <a:endParaRPr lang="es-MX" sz="2000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5823982"/>
            <a:ext cx="0" cy="9511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12300" y="5783284"/>
            <a:ext cx="227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Área de formación básica general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369090" y="5823982"/>
            <a:ext cx="293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Área de formación de iniciación a la disciplina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Egresados facultad de derech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375" y="2134877"/>
            <a:ext cx="1368152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329472" cy="1442674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dirty="0" smtClean="0"/>
              <a:t>¿Por qué es importante el AFEL?</a:t>
            </a:r>
            <a:endParaRPr lang="es-MX" dirty="0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09263" y="1914531"/>
            <a:ext cx="2072657" cy="1938992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Gill Sans MT" pitchFamily="34" charset="0"/>
              </a:rPr>
              <a:t>Ofrece alternativas de saberes y experiencias de aprendizaje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4655964" y="1929715"/>
            <a:ext cx="1788244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Gill Sans MT" pitchFamily="34" charset="0"/>
              </a:rPr>
              <a:t>Diversifica los  ambientes de trabajo 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181920" y="1731984"/>
            <a:ext cx="2474044" cy="120032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Gill Sans MT" pitchFamily="34" charset="0"/>
              </a:rPr>
              <a:t>Estimula la creatividad profesional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444208" y="1731984"/>
            <a:ext cx="2376264" cy="156966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Gill Sans MT" pitchFamily="34" charset="0"/>
              </a:rPr>
              <a:t>Promueve la expresión y el crecimiento personal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045439"/>
            <a:ext cx="6818944" cy="28125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777163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dirty="0" smtClean="0"/>
              <a:t> Alternativas para cursar AFEL</a:t>
            </a:r>
            <a:endParaRPr lang="es-MX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38347"/>
              </p:ext>
            </p:extLst>
          </p:nvPr>
        </p:nvGraphicFramePr>
        <p:xfrm>
          <a:off x="107504" y="1628800"/>
          <a:ext cx="9036496" cy="49624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35645"/>
                <a:gridCol w="6400851"/>
              </a:tblGrid>
              <a:tr h="45239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Alternativas</a:t>
                      </a:r>
                      <a:endParaRPr lang="es-MX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MX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3" marB="45723"/>
                </a:tc>
              </a:tr>
              <a:tr h="23154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s-E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MX" sz="1800" b="1" kern="1200" dirty="0" smtClean="0">
                          <a:latin typeface="Arial" pitchFamily="34" charset="0"/>
                          <a:cs typeface="Arial" pitchFamily="34" charset="0"/>
                        </a:rPr>
                        <a:t>Cursar EE elaboradas específicamente para el AFEL.</a:t>
                      </a:r>
                      <a:endParaRPr lang="es-MX" sz="1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>
                          <a:latin typeface="Arial" pitchFamily="34" charset="0"/>
                          <a:cs typeface="Arial" pitchFamily="34" charset="0"/>
                        </a:rPr>
                        <a:t>Estas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EE i</a:t>
                      </a:r>
                      <a:r>
                        <a:rPr kumimoji="0" lang="es-ES" sz="1800" kern="1200" dirty="0" smtClean="0">
                          <a:latin typeface="Arial" pitchFamily="34" charset="0"/>
                          <a:cs typeface="Arial" pitchFamily="34" charset="0"/>
                        </a:rPr>
                        <a:t>nciden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en tu formación humana y social, es decir, d</a:t>
                      </a:r>
                      <a:r>
                        <a:rPr kumimoji="0" lang="es-ES" sz="1800" kern="1200" dirty="0" smtClean="0">
                          <a:latin typeface="Arial" pitchFamily="34" charset="0"/>
                          <a:cs typeface="Arial" pitchFamily="34" charset="0"/>
                        </a:rPr>
                        <a:t>iversifican tu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formación disciplinar y complementan tus saberes profesionales.  Estas EE se agrupan en: </a:t>
                      </a:r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Salud integral, idiomas, manifestaciones artísticas, formación y divulgación científica, innovación educativa, ecología y cultura ciudadana</a:t>
                      </a:r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EE</a:t>
                      </a:r>
                      <a:r>
                        <a:rPr kumimoji="0" lang="es-ES" sz="1800" b="0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presenciales y virtuales.</a:t>
                      </a:r>
                      <a:endParaRPr kumimoji="0" lang="es-ES" sz="1800" b="0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531" marR="89531" marT="0" marB="0" anchor="ctr"/>
                </a:tc>
              </a:tr>
              <a:tr h="9923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latin typeface="Arial" pitchFamily="34" charset="0"/>
                          <a:cs typeface="Arial" pitchFamily="34" charset="0"/>
                        </a:rPr>
                        <a:t>2. Cursar</a:t>
                      </a:r>
                      <a:r>
                        <a:rPr lang="es-MX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EE de otros programas educativos.</a:t>
                      </a:r>
                      <a:endParaRPr lang="es-MX" sz="1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800" kern="1200" dirty="0" smtClean="0">
                          <a:latin typeface="Arial" pitchFamily="34" charset="0"/>
                          <a:cs typeface="Arial" pitchFamily="34" charset="0"/>
                        </a:rPr>
                        <a:t>Puedes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elegir EE en programas educativos diferentes al tuyo,</a:t>
                      </a:r>
                      <a:r>
                        <a:rPr kumimoji="0" lang="es-ES" sz="1800" kern="1200" dirty="0" smtClean="0">
                          <a:latin typeface="Arial" pitchFamily="34" charset="0"/>
                          <a:cs typeface="Arial" pitchFamily="34" charset="0"/>
                        </a:rPr>
                        <a:t> son las Facultades las que determinan las EE que se ofertan</a:t>
                      </a:r>
                      <a:r>
                        <a:rPr kumimoji="0" lang="es-ES" sz="1800" kern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EE</a:t>
                      </a:r>
                      <a:r>
                        <a:rPr kumimoji="0" lang="es-ES" sz="1800" b="0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presenciales.</a:t>
                      </a:r>
                      <a:endParaRPr kumimoji="0" lang="es-ES" sz="1800" b="0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531" marR="89531" marT="0" marB="0" anchor="ctr"/>
                </a:tc>
              </a:tr>
              <a:tr h="9923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kern="1200" dirty="0" smtClean="0">
                          <a:latin typeface="Arial" pitchFamily="34" charset="0"/>
                          <a:cs typeface="Arial" pitchFamily="34" charset="0"/>
                        </a:rPr>
                        <a:t>3. Otros espacios formativos…</a:t>
                      </a:r>
                      <a:endParaRPr kumimoji="0" lang="es-MX" sz="18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Programa Ven a la 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Cultura (</a:t>
                      </a:r>
                      <a:r>
                        <a:rPr kumimoji="0" lang="es-ES" sz="18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Universiada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, FILU, </a:t>
                      </a:r>
                      <a:r>
                        <a:rPr kumimoji="0" lang="es-ES" sz="18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JazzUV</a:t>
                      </a:r>
                      <a:r>
                        <a:rPr kumimoji="0" lang="es-ES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, etc.) </a:t>
                      </a:r>
                      <a:endParaRPr kumimoji="0" lang="es-MX" sz="18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MX" sz="1800" kern="1200" dirty="0" smtClean="0">
                          <a:latin typeface="Arial" pitchFamily="34" charset="0"/>
                          <a:cs typeface="Arial" pitchFamily="34" charset="0"/>
                        </a:rPr>
                        <a:t>Tutoría</a:t>
                      </a:r>
                      <a:r>
                        <a:rPr kumimoji="0" lang="es-MX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para la apreciación artística.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MX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Tutoría para la investigación</a:t>
                      </a:r>
                      <a:r>
                        <a:rPr kumimoji="0" lang="es-MX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EE</a:t>
                      </a:r>
                      <a:r>
                        <a:rPr kumimoji="0" lang="es-ES" sz="1800" b="0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presenciales.</a:t>
                      </a:r>
                      <a:endParaRPr kumimoji="0" lang="es-ES" sz="1800" b="0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531" marR="8953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8110538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Consideraciones generales</a:t>
            </a: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323528" y="1628800"/>
            <a:ext cx="82804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61962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dirty="0" smtClean="0">
                <a:cs typeface="Arial" pitchFamily="34" charset="0"/>
              </a:rPr>
              <a:t>Revisa en tu plan de estudios el </a:t>
            </a:r>
            <a:r>
              <a:rPr lang="es-MX" sz="2200" b="1" dirty="0" smtClean="0">
                <a:cs typeface="Arial" pitchFamily="34" charset="0"/>
              </a:rPr>
              <a:t>total de créditos de AFEL que requieres para egresar</a:t>
            </a:r>
            <a:r>
              <a:rPr lang="es-MX" sz="2200" dirty="0" smtClean="0">
                <a:cs typeface="Arial" pitchFamily="34" charset="0"/>
              </a:rPr>
              <a:t>. </a:t>
            </a:r>
          </a:p>
          <a:p>
            <a:pPr marL="461962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endParaRPr lang="es-MX" sz="2200" dirty="0" smtClean="0">
              <a:cs typeface="Arial" pitchFamily="34" charset="0"/>
            </a:endParaRPr>
          </a:p>
          <a:p>
            <a:pPr marL="461962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dirty="0" smtClean="0">
                <a:cs typeface="Arial" pitchFamily="34" charset="0"/>
              </a:rPr>
              <a:t>El AFEL se puede </a:t>
            </a:r>
            <a:r>
              <a:rPr lang="es-MX" sz="2200" dirty="0">
                <a:cs typeface="Arial" pitchFamily="34" charset="0"/>
              </a:rPr>
              <a:t>cursar </a:t>
            </a:r>
            <a:r>
              <a:rPr lang="es-MX" sz="2200" b="1" dirty="0">
                <a:cs typeface="Arial" pitchFamily="34" charset="0"/>
              </a:rPr>
              <a:t>desde el 1º periodo </a:t>
            </a:r>
            <a:r>
              <a:rPr lang="es-MX" sz="2200" b="1" dirty="0" smtClean="0">
                <a:cs typeface="Arial" pitchFamily="34" charset="0"/>
              </a:rPr>
              <a:t>escolar.</a:t>
            </a:r>
          </a:p>
          <a:p>
            <a:pPr marL="461962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endParaRPr lang="es-MX" sz="2200" dirty="0">
              <a:cs typeface="Arial" pitchFamily="34" charset="0"/>
            </a:endParaRPr>
          </a:p>
          <a:p>
            <a:pPr marL="461962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dirty="0" smtClean="0">
                <a:cs typeface="Arial" pitchFamily="34" charset="0"/>
              </a:rPr>
              <a:t>Antes de elegir una alternativa, revisa:</a:t>
            </a:r>
          </a:p>
          <a:p>
            <a:pPr marL="800100" lvl="1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b="1" dirty="0">
                <a:cs typeface="Arial" pitchFamily="34" charset="0"/>
              </a:rPr>
              <a:t>Los créditos </a:t>
            </a:r>
            <a:r>
              <a:rPr lang="es-MX" sz="2200" dirty="0">
                <a:cs typeface="Arial" pitchFamily="34" charset="0"/>
              </a:rPr>
              <a:t>que obtendrás al aprobarla.</a:t>
            </a:r>
          </a:p>
          <a:p>
            <a:pPr marL="800100" lvl="1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b="1" dirty="0" smtClean="0">
                <a:cs typeface="Arial" pitchFamily="34" charset="0"/>
              </a:rPr>
              <a:t>El tiempo</a:t>
            </a:r>
            <a:r>
              <a:rPr lang="es-MX" sz="2200" dirty="0" smtClean="0">
                <a:cs typeface="Arial" pitchFamily="34" charset="0"/>
              </a:rPr>
              <a:t> </a:t>
            </a:r>
            <a:r>
              <a:rPr lang="es-MX" sz="2200" dirty="0">
                <a:cs typeface="Arial" pitchFamily="34" charset="0"/>
              </a:rPr>
              <a:t>de dedicación durante el periodo, revisa tus horarios y compromisos.</a:t>
            </a:r>
          </a:p>
          <a:p>
            <a:pPr marL="800100" lvl="1" indent="-342900" algn="just" eaLnBrk="1" hangingPunct="1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b="1" dirty="0" smtClean="0">
                <a:cs typeface="Arial" pitchFamily="34" charset="0"/>
              </a:rPr>
              <a:t>Las oportunidades de acreditación </a:t>
            </a:r>
            <a:r>
              <a:rPr lang="es-MX" sz="2200" dirty="0" smtClean="0">
                <a:cs typeface="Arial" pitchFamily="34" charset="0"/>
              </a:rPr>
              <a:t>(examen, evidencias de desempeño o la obligatoriedad de tu participación  y asistencia).</a:t>
            </a:r>
          </a:p>
          <a:p>
            <a:pPr lvl="1" algn="just" eaLnBrk="1" hangingPunct="1">
              <a:buClr>
                <a:srgbClr val="3792AA"/>
              </a:buClr>
              <a:buSzPct val="80000"/>
              <a:buFont typeface="Wingdings" pitchFamily="2" charset="2"/>
              <a:buChar char="Ø"/>
            </a:pPr>
            <a:endParaRPr lang="es-MX" sz="2200" dirty="0">
              <a:cs typeface="Arial" pitchFamily="34" charset="0"/>
            </a:endParaRPr>
          </a:p>
          <a:p>
            <a:pPr marL="461962" indent="-342900" algn="just" eaLnBrk="1" hangingPunct="1">
              <a:buClr>
                <a:srgbClr val="3792AA"/>
              </a:buClr>
              <a:buSzPct val="80000"/>
              <a:buFont typeface="Arial" pitchFamily="34" charset="0"/>
              <a:buChar char="•"/>
            </a:pPr>
            <a:endParaRPr lang="es-MX" sz="2200" dirty="0" smtClean="0"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16127" y="4509120"/>
            <a:ext cx="7489825" cy="129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lIns="54864" tIns="91440">
            <a:normAutofit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s-MX" sz="2200" dirty="0">
              <a:solidFill>
                <a:srgbClr val="00009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dirty="0" smtClean="0">
                <a:solidFill>
                  <a:schemeClr val="tx1"/>
                </a:solidFill>
              </a:rPr>
              <a:t>Cualquiera de las alternativas en AFEL tienen un impacto en el tiempo de permanencia en tu programa educativo. </a:t>
            </a:r>
          </a:p>
          <a:p>
            <a:pPr lvl="1" algn="just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</a:rPr>
              <a:t>No las dejes hasta el final,</a:t>
            </a:r>
          </a:p>
          <a:p>
            <a:pPr lvl="1" algn="just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</a:rPr>
              <a:t>Al concluir la EE u otra actividad,  revisa que la calificación y créditos hayan quedado correctamente asentados en tu </a:t>
            </a:r>
            <a:r>
              <a:rPr lang="es-MX" dirty="0" err="1" smtClean="0">
                <a:solidFill>
                  <a:schemeClr val="tx1"/>
                </a:solidFill>
              </a:rPr>
              <a:t>cardex</a:t>
            </a:r>
            <a:r>
              <a:rPr lang="es-MX" dirty="0" smtClean="0">
                <a:solidFill>
                  <a:schemeClr val="tx1"/>
                </a:solidFill>
              </a:rPr>
              <a:t>. </a:t>
            </a:r>
          </a:p>
          <a:p>
            <a:pPr lvl="1" algn="just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endParaRPr lang="es-MX" dirty="0">
              <a:solidFill>
                <a:schemeClr val="tx1"/>
              </a:solidFill>
            </a:endParaRPr>
          </a:p>
          <a:p>
            <a:pPr algn="just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dirty="0" smtClean="0">
                <a:solidFill>
                  <a:schemeClr val="tx1"/>
                </a:solidFill>
              </a:rPr>
              <a:t>Consulta la </a:t>
            </a:r>
            <a:r>
              <a:rPr lang="es-MX" sz="2200" dirty="0">
                <a:solidFill>
                  <a:schemeClr val="tx1"/>
                </a:solidFill>
              </a:rPr>
              <a:t>oferta </a:t>
            </a:r>
            <a:r>
              <a:rPr lang="es-MX" sz="2200" dirty="0" smtClean="0">
                <a:solidFill>
                  <a:schemeClr val="tx1"/>
                </a:solidFill>
              </a:rPr>
              <a:t>educativa, ya que </a:t>
            </a:r>
            <a:r>
              <a:rPr lang="es-MX" sz="2200" dirty="0">
                <a:solidFill>
                  <a:schemeClr val="tx1"/>
                </a:solidFill>
              </a:rPr>
              <a:t>cambia periodo a periodo y de </a:t>
            </a:r>
            <a:r>
              <a:rPr lang="es-MX" sz="2200" dirty="0" smtClean="0">
                <a:solidFill>
                  <a:schemeClr val="tx1"/>
                </a:solidFill>
              </a:rPr>
              <a:t>región </a:t>
            </a:r>
            <a:r>
              <a:rPr lang="es-MX" sz="2200" dirty="0">
                <a:solidFill>
                  <a:schemeClr val="tx1"/>
                </a:solidFill>
              </a:rPr>
              <a:t>a región</a:t>
            </a:r>
            <a:r>
              <a:rPr lang="es-MX" sz="22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Clr>
                <a:srgbClr val="3792AA"/>
              </a:buClr>
              <a:buSzPct val="80000"/>
              <a:buFont typeface="Wingdings" pitchFamily="2" charset="2"/>
              <a:buChar char="§"/>
            </a:pPr>
            <a:r>
              <a:rPr lang="es-MX" sz="2200" dirty="0" smtClean="0">
                <a:solidFill>
                  <a:schemeClr val="tx1"/>
                </a:solidFill>
                <a:hlinkClick r:id="rId2"/>
              </a:rPr>
              <a:t>http://www.uv.mx/dgda/afel/oferta-educativa-afel/</a:t>
            </a:r>
            <a:endParaRPr lang="es-MX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lvl="1"/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12100628"/>
              </p:ext>
            </p:extLst>
          </p:nvPr>
        </p:nvGraphicFramePr>
        <p:xfrm>
          <a:off x="-252536" y="1484784"/>
          <a:ext cx="609600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162946" y="4005064"/>
            <a:ext cx="3726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600" b="1" dirty="0" smtClean="0"/>
              <a:t>Ventanilla</a:t>
            </a:r>
          </a:p>
          <a:p>
            <a:pPr lvl="0" algn="just"/>
            <a:r>
              <a:rPr lang="es-MX" sz="1600" b="1" dirty="0" smtClean="0"/>
              <a:t>Altas. </a:t>
            </a:r>
            <a:r>
              <a:rPr lang="es-MX" sz="1600" dirty="0" smtClean="0"/>
              <a:t>Revisa los lugares disponibles después de la IL. La inscripción es directamente en las entidades que ofrecen las EE.</a:t>
            </a:r>
          </a:p>
          <a:p>
            <a:pPr lvl="0" algn="l"/>
            <a:r>
              <a:rPr lang="es-MX" sz="1600" b="1" dirty="0" smtClean="0"/>
              <a:t>Bajas</a:t>
            </a:r>
            <a:r>
              <a:rPr lang="es-MX" sz="1600" dirty="0" smtClean="0"/>
              <a:t>.  La baja es directamente en la entidad que ofrecen las EE. 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1999" y="1628800"/>
            <a:ext cx="431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semestral para las EE del AFEL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0" y="2348880"/>
            <a:ext cx="431700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Duración del periodo: 15 semanas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572000" y="2738987"/>
            <a:ext cx="4317001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Costo: Sin costo</a:t>
            </a:r>
          </a:p>
          <a:p>
            <a:pPr algn="just"/>
            <a:r>
              <a:rPr lang="es-MX" sz="1600" dirty="0" smtClean="0"/>
              <a:t>* EE de idiomas son autofinanciables (Centro de idiomas y Centros de </a:t>
            </a:r>
            <a:r>
              <a:rPr lang="es-MX" sz="1600" dirty="0" err="1" smtClean="0"/>
              <a:t>autoacceso</a:t>
            </a:r>
            <a:r>
              <a:rPr lang="es-MX" sz="1600" dirty="0"/>
              <a:t>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24713" y="5799892"/>
            <a:ext cx="716428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NO dar de baja oportunamente una EE que no cursarás, implica afectar tu promedio del periodo y quitarle la oportunidad a alguien más de cursarla.</a:t>
            </a:r>
          </a:p>
        </p:txBody>
      </p:sp>
    </p:spTree>
    <p:extLst>
      <p:ext uri="{BB962C8B-B14F-4D97-AF65-F5344CB8AC3E}">
        <p14:creationId xmlns:p14="http://schemas.microsoft.com/office/powerpoint/2010/main" val="29697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724" y="260648"/>
            <a:ext cx="8229600" cy="1143000"/>
          </a:xfrm>
        </p:spPr>
        <p:txBody>
          <a:bodyPr/>
          <a:lstStyle/>
          <a:p>
            <a:pPr algn="r"/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6748277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lvl="1"/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03063022"/>
              </p:ext>
            </p:extLst>
          </p:nvPr>
        </p:nvGraphicFramePr>
        <p:xfrm>
          <a:off x="-324544" y="1453572"/>
          <a:ext cx="609600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208778" y="3789040"/>
            <a:ext cx="372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600" b="1" dirty="0" smtClean="0"/>
              <a:t>Altas. </a:t>
            </a:r>
            <a:r>
              <a:rPr lang="es-MX" sz="1600" dirty="0" smtClean="0"/>
              <a:t>Revisa los lugares disponibles después de la IL. La inscripción es directamente en las entidades que ofrecen las EE.</a:t>
            </a:r>
          </a:p>
          <a:p>
            <a:pPr lvl="0" algn="l"/>
            <a:r>
              <a:rPr lang="es-MX" sz="1600" b="1" dirty="0" smtClean="0"/>
              <a:t>Bajas</a:t>
            </a:r>
            <a:r>
              <a:rPr lang="es-MX" sz="1600" dirty="0" smtClean="0"/>
              <a:t>.  La baja es directamente en la entidad que ofrecen las EE. 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08778" y="1628800"/>
            <a:ext cx="372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intersemestral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las EE del AFEL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60032" y="2298938"/>
            <a:ext cx="411137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Duración del periodo: 3 semanas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2665947"/>
            <a:ext cx="409308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Costo: </a:t>
            </a:r>
            <a:r>
              <a:rPr lang="es-MX" dirty="0"/>
              <a:t> Autofinanciables </a:t>
            </a:r>
            <a:r>
              <a:rPr lang="es-MX" dirty="0" smtClean="0"/>
              <a:t>($350.00, </a:t>
            </a:r>
          </a:p>
          <a:p>
            <a:r>
              <a:rPr lang="es-MX" dirty="0" smtClean="0"/>
              <a:t>excepto CI y CAA)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788833" y="5799892"/>
            <a:ext cx="716428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NO dar de baja oportunamente una EE que no cursarás, implica afectar tu promedio del periodo y quitarle la oportunidad a alguien más de cursarla.</a:t>
            </a:r>
          </a:p>
        </p:txBody>
      </p:sp>
    </p:spTree>
    <p:extLst>
      <p:ext uri="{BB962C8B-B14F-4D97-AF65-F5344CB8AC3E}">
        <p14:creationId xmlns:p14="http://schemas.microsoft.com/office/powerpoint/2010/main" val="11842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dirty="0"/>
              <a:t>Informes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" y="2852936"/>
            <a:ext cx="9144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123255" y="1763524"/>
            <a:ext cx="88974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Departamento de Apoyo a la Formación Integral del Estudiante</a:t>
            </a:r>
          </a:p>
          <a:p>
            <a:pPr lvl="1" algn="l"/>
            <a:endParaRPr lang="es-MX" sz="2400" dirty="0" smtClean="0"/>
          </a:p>
          <a:p>
            <a:pPr lvl="1" algn="l"/>
            <a:r>
              <a:rPr lang="es-MX" sz="2400" dirty="0" smtClean="0"/>
              <a:t>Si </a:t>
            </a:r>
            <a:r>
              <a:rPr lang="es-MX" sz="2400" dirty="0"/>
              <a:t>tienes alguna </a:t>
            </a:r>
            <a:r>
              <a:rPr lang="es-MX" sz="2400" dirty="0" smtClean="0"/>
              <a:t>sugerencia o duda, escríbenos </a:t>
            </a:r>
            <a:r>
              <a:rPr lang="es-MX" sz="2400" dirty="0"/>
              <a:t>a:</a:t>
            </a:r>
          </a:p>
          <a:p>
            <a:endParaRPr lang="es-MX" sz="2400" b="1" dirty="0" smtClean="0"/>
          </a:p>
          <a:p>
            <a:pPr algn="l"/>
            <a:r>
              <a:rPr lang="es-MX" sz="2400" dirty="0" smtClean="0"/>
              <a:t>Karen Lisset Guerrero Ramírez – </a:t>
            </a:r>
            <a:r>
              <a:rPr lang="es-MX" sz="2400" dirty="0" smtClean="0">
                <a:hlinkClick r:id="rId2"/>
              </a:rPr>
              <a:t>kguerrero@uv.mx</a:t>
            </a:r>
            <a:endParaRPr lang="es-MX" sz="2400" dirty="0" smtClean="0"/>
          </a:p>
          <a:p>
            <a:pPr algn="l"/>
            <a:r>
              <a:rPr lang="es-MX" sz="2400" smtClean="0"/>
              <a:t>Omar </a:t>
            </a:r>
            <a:r>
              <a:rPr lang="es-MX" sz="2400" dirty="0" smtClean="0"/>
              <a:t>Salazar Romero – </a:t>
            </a:r>
            <a:r>
              <a:rPr lang="es-MX" sz="2400" dirty="0" smtClean="0">
                <a:hlinkClick r:id="rId3"/>
              </a:rPr>
              <a:t>osalazar@uv.mx</a:t>
            </a:r>
            <a:r>
              <a:rPr lang="es-MX" sz="2400" dirty="0" smtClean="0"/>
              <a:t> </a:t>
            </a:r>
          </a:p>
          <a:p>
            <a:pPr algn="l"/>
            <a:endParaRPr lang="es-MX" sz="2400" dirty="0" smtClean="0"/>
          </a:p>
          <a:p>
            <a:pPr algn="l"/>
            <a:r>
              <a:rPr lang="es-MX" sz="2400" dirty="0">
                <a:hlinkClick r:id="rId4"/>
              </a:rPr>
              <a:t>http://www.uv.mx/dgda/afel</a:t>
            </a:r>
            <a:r>
              <a:rPr lang="es-MX" sz="2400" dirty="0" smtClean="0">
                <a:hlinkClick r:id="rId4"/>
              </a:rPr>
              <a:t>/</a:t>
            </a:r>
            <a:r>
              <a:rPr lang="es-MX" sz="2400" dirty="0" smtClean="0"/>
              <a:t> </a:t>
            </a:r>
          </a:p>
          <a:p>
            <a:pPr algn="l"/>
            <a:r>
              <a:rPr lang="es-MX" sz="2400" dirty="0" smtClean="0"/>
              <a:t>Facebook: Tutorías Universidad Veracruzana</a:t>
            </a:r>
          </a:p>
          <a:p>
            <a:endParaRPr lang="es-MX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160240" cy="142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Cuaderno de dibujo</Template>
  <TotalTime>4863</TotalTime>
  <Words>689</Words>
  <Application>Microsoft Office PowerPoint</Application>
  <PresentationFormat>Presentación en pantalla (4:3)</PresentationFormat>
  <Paragraphs>91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Sketchbook</vt:lpstr>
      <vt:lpstr>Área de formación de Elección Libre</vt:lpstr>
      <vt:lpstr>Áreas de formación de tu plan de estudios</vt:lpstr>
      <vt:lpstr>¿Por qué es importante el AFEL?</vt:lpstr>
      <vt:lpstr> Alternativas para cursar AFEL</vt:lpstr>
      <vt:lpstr>Consideraciones generales</vt:lpstr>
      <vt:lpstr>Recomendaciones</vt:lpstr>
      <vt:lpstr>Recomendaciones</vt:lpstr>
      <vt:lpstr>Recomendaciones</vt:lpstr>
      <vt:lpstr>Informes </vt:lpstr>
    </vt:vector>
  </TitlesOfParts>
  <Company>Uv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Sistema Institucional de Tutorías</dc:creator>
  <cp:lastModifiedBy>Karen</cp:lastModifiedBy>
  <cp:revision>246</cp:revision>
  <dcterms:created xsi:type="dcterms:W3CDTF">2006-03-15T00:22:59Z</dcterms:created>
  <dcterms:modified xsi:type="dcterms:W3CDTF">2013-08-15T18:10:17Z</dcterms:modified>
</cp:coreProperties>
</file>